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34"/>
  </p:notesMasterIdLst>
  <p:handoutMasterIdLst>
    <p:handoutMasterId r:id="rId35"/>
  </p:handoutMasterIdLst>
  <p:sldIdLst>
    <p:sldId id="256" r:id="rId2"/>
    <p:sldId id="283" r:id="rId3"/>
    <p:sldId id="284" r:id="rId4"/>
    <p:sldId id="341" r:id="rId5"/>
    <p:sldId id="306" r:id="rId6"/>
    <p:sldId id="339" r:id="rId7"/>
    <p:sldId id="311" r:id="rId8"/>
    <p:sldId id="347" r:id="rId9"/>
    <p:sldId id="317" r:id="rId10"/>
    <p:sldId id="289" r:id="rId11"/>
    <p:sldId id="312" r:id="rId12"/>
    <p:sldId id="323" r:id="rId13"/>
    <p:sldId id="324" r:id="rId14"/>
    <p:sldId id="338" r:id="rId15"/>
    <p:sldId id="293" r:id="rId16"/>
    <p:sldId id="294" r:id="rId17"/>
    <p:sldId id="315" r:id="rId18"/>
    <p:sldId id="314" r:id="rId19"/>
    <p:sldId id="316" r:id="rId20"/>
    <p:sldId id="302" r:id="rId21"/>
    <p:sldId id="303" r:id="rId22"/>
    <p:sldId id="344" r:id="rId23"/>
    <p:sldId id="308" r:id="rId24"/>
    <p:sldId id="334" r:id="rId25"/>
    <p:sldId id="336" r:id="rId26"/>
    <p:sldId id="328" r:id="rId27"/>
    <p:sldId id="332" r:id="rId28"/>
    <p:sldId id="320" r:id="rId29"/>
    <p:sldId id="345" r:id="rId30"/>
    <p:sldId id="292" r:id="rId31"/>
    <p:sldId id="346" r:id="rId32"/>
    <p:sldId id="27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FF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90" autoAdjust="0"/>
    <p:restoredTop sz="68671" autoAdjust="0"/>
  </p:normalViewPr>
  <p:slideViewPr>
    <p:cSldViewPr snapToGrid="0" snapToObjects="1">
      <p:cViewPr varScale="1">
        <p:scale>
          <a:sx n="72" d="100"/>
          <a:sy n="72" d="100"/>
        </p:scale>
        <p:origin x="2024"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61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CCAF0-EAE8-4B00-8A68-49CED13EA467}"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6CE3925A-66C7-4429-94DB-ACB19BBCFFBD}">
      <dgm:prSet/>
      <dgm:spPr/>
      <dgm:t>
        <a:bodyPr/>
        <a:lstStyle/>
        <a:p>
          <a:pPr>
            <a:lnSpc>
              <a:spcPct val="100000"/>
            </a:lnSpc>
            <a:defRPr b="1"/>
          </a:pPr>
          <a:r>
            <a:rPr lang="en-US" b="1" i="0"/>
            <a:t>Predominantly Inattentive Presentation</a:t>
          </a:r>
          <a:endParaRPr lang="en-US"/>
        </a:p>
      </dgm:t>
    </dgm:pt>
    <dgm:pt modelId="{4002B4A7-BFD7-454D-A66F-6E2AD8B3E8B8}" type="parTrans" cxnId="{B3002F99-17AE-4E22-BDB5-29715A52EBEB}">
      <dgm:prSet/>
      <dgm:spPr/>
      <dgm:t>
        <a:bodyPr/>
        <a:lstStyle/>
        <a:p>
          <a:endParaRPr lang="en-US"/>
        </a:p>
      </dgm:t>
    </dgm:pt>
    <dgm:pt modelId="{CFEC9686-1556-4097-9DC9-EEDA39D0E630}" type="sibTrans" cxnId="{B3002F99-17AE-4E22-BDB5-29715A52EBEB}">
      <dgm:prSet/>
      <dgm:spPr/>
      <dgm:t>
        <a:bodyPr/>
        <a:lstStyle/>
        <a:p>
          <a:endParaRPr lang="en-US"/>
        </a:p>
      </dgm:t>
    </dgm:pt>
    <dgm:pt modelId="{A221D083-0925-4BC0-8EEF-CE5D11D544EB}">
      <dgm:prSet/>
      <dgm:spPr/>
      <dgm:t>
        <a:bodyPr/>
        <a:lstStyle/>
        <a:p>
          <a:pPr>
            <a:lnSpc>
              <a:spcPct val="100000"/>
            </a:lnSpc>
          </a:pPr>
          <a:r>
            <a:rPr lang="en-US" b="0" i="0"/>
            <a:t>previously known as ADD, showing up as challenges with attention and concentration </a:t>
          </a:r>
          <a:br>
            <a:rPr lang="en-US" b="0" i="0"/>
          </a:br>
          <a:endParaRPr lang="en-US"/>
        </a:p>
      </dgm:t>
    </dgm:pt>
    <dgm:pt modelId="{039CBD47-3637-47B5-A81A-B74771FC2F83}" type="parTrans" cxnId="{8125566A-05E3-4343-8015-A969BFD2CB7B}">
      <dgm:prSet/>
      <dgm:spPr/>
      <dgm:t>
        <a:bodyPr/>
        <a:lstStyle/>
        <a:p>
          <a:endParaRPr lang="en-US"/>
        </a:p>
      </dgm:t>
    </dgm:pt>
    <dgm:pt modelId="{3CADDDEC-21DE-4BE2-BDD1-E522B7022147}" type="sibTrans" cxnId="{8125566A-05E3-4343-8015-A969BFD2CB7B}">
      <dgm:prSet/>
      <dgm:spPr/>
      <dgm:t>
        <a:bodyPr/>
        <a:lstStyle/>
        <a:p>
          <a:endParaRPr lang="en-US"/>
        </a:p>
      </dgm:t>
    </dgm:pt>
    <dgm:pt modelId="{D6588E80-E44B-4740-8575-797D13DE07C9}">
      <dgm:prSet/>
      <dgm:spPr/>
      <dgm:t>
        <a:bodyPr/>
        <a:lstStyle/>
        <a:p>
          <a:pPr>
            <a:lnSpc>
              <a:spcPct val="100000"/>
            </a:lnSpc>
            <a:defRPr b="1"/>
          </a:pPr>
          <a:r>
            <a:rPr lang="en-US" b="1" i="0" dirty="0"/>
            <a:t>Predominantly Hyperactive and Impulsive Presentation</a:t>
          </a:r>
          <a:endParaRPr lang="en-US" dirty="0"/>
        </a:p>
      </dgm:t>
    </dgm:pt>
    <dgm:pt modelId="{9F3B879E-0D20-4D87-B8D1-21C1144D07D7}" type="parTrans" cxnId="{3C5B1808-C359-41D8-A464-7D5495AFCE17}">
      <dgm:prSet/>
      <dgm:spPr/>
      <dgm:t>
        <a:bodyPr/>
        <a:lstStyle/>
        <a:p>
          <a:endParaRPr lang="en-US"/>
        </a:p>
      </dgm:t>
    </dgm:pt>
    <dgm:pt modelId="{39515F72-6DD2-4869-826B-CCBE8C53AE0F}" type="sibTrans" cxnId="{3C5B1808-C359-41D8-A464-7D5495AFCE17}">
      <dgm:prSet/>
      <dgm:spPr/>
      <dgm:t>
        <a:bodyPr/>
        <a:lstStyle/>
        <a:p>
          <a:endParaRPr lang="en-US"/>
        </a:p>
      </dgm:t>
    </dgm:pt>
    <dgm:pt modelId="{827C31F5-2892-4950-8117-CF8721A2385C}">
      <dgm:prSet/>
      <dgm:spPr/>
      <dgm:t>
        <a:bodyPr/>
        <a:lstStyle/>
        <a:p>
          <a:pPr>
            <a:lnSpc>
              <a:spcPct val="100000"/>
            </a:lnSpc>
          </a:pPr>
          <a:r>
            <a:rPr lang="en-US" b="0" i="0"/>
            <a:t>showing up as challenges with hyperactivity and impulsivity</a:t>
          </a:r>
          <a:br>
            <a:rPr lang="en-US" b="0" i="0"/>
          </a:br>
          <a:endParaRPr lang="en-US"/>
        </a:p>
      </dgm:t>
    </dgm:pt>
    <dgm:pt modelId="{3C8729A4-D338-4F5E-9144-9ADFFE529EF1}" type="parTrans" cxnId="{546687E7-8A19-4345-80AA-3327F481594F}">
      <dgm:prSet/>
      <dgm:spPr/>
      <dgm:t>
        <a:bodyPr/>
        <a:lstStyle/>
        <a:p>
          <a:endParaRPr lang="en-US"/>
        </a:p>
      </dgm:t>
    </dgm:pt>
    <dgm:pt modelId="{AFD49660-7B0B-41C5-A1FC-C2490F5DDF72}" type="sibTrans" cxnId="{546687E7-8A19-4345-80AA-3327F481594F}">
      <dgm:prSet/>
      <dgm:spPr/>
      <dgm:t>
        <a:bodyPr/>
        <a:lstStyle/>
        <a:p>
          <a:endParaRPr lang="en-US"/>
        </a:p>
      </dgm:t>
    </dgm:pt>
    <dgm:pt modelId="{F214CBC4-961A-4443-89C7-6EF899D8D45D}">
      <dgm:prSet/>
      <dgm:spPr/>
      <dgm:t>
        <a:bodyPr/>
        <a:lstStyle/>
        <a:p>
          <a:pPr>
            <a:lnSpc>
              <a:spcPct val="100000"/>
            </a:lnSpc>
            <a:defRPr b="1"/>
          </a:pPr>
          <a:r>
            <a:rPr lang="en-US" b="1" i="0"/>
            <a:t>Combined Presentation</a:t>
          </a:r>
          <a:endParaRPr lang="en-US"/>
        </a:p>
      </dgm:t>
    </dgm:pt>
    <dgm:pt modelId="{F9ADB4F2-3673-4122-BCB0-F2A35CE73B58}" type="parTrans" cxnId="{279DF7A8-0CEB-416C-AE92-B34DD5438CA6}">
      <dgm:prSet/>
      <dgm:spPr/>
      <dgm:t>
        <a:bodyPr/>
        <a:lstStyle/>
        <a:p>
          <a:endParaRPr lang="en-US"/>
        </a:p>
      </dgm:t>
    </dgm:pt>
    <dgm:pt modelId="{BEEC8C2F-3C31-463A-84BE-B2722AA7BAC8}" type="sibTrans" cxnId="{279DF7A8-0CEB-416C-AE92-B34DD5438CA6}">
      <dgm:prSet/>
      <dgm:spPr/>
      <dgm:t>
        <a:bodyPr/>
        <a:lstStyle/>
        <a:p>
          <a:endParaRPr lang="en-US"/>
        </a:p>
      </dgm:t>
    </dgm:pt>
    <dgm:pt modelId="{88260479-A831-46B0-A224-0705BC5D6990}">
      <dgm:prSet/>
      <dgm:spPr/>
      <dgm:t>
        <a:bodyPr/>
        <a:lstStyle/>
        <a:p>
          <a:pPr>
            <a:lnSpc>
              <a:spcPct val="100000"/>
            </a:lnSpc>
          </a:pPr>
          <a:r>
            <a:rPr lang="en-US" b="0" i="0"/>
            <a:t>which involves challenges of inattentiveness, hyperactivity and impulsivity </a:t>
          </a:r>
          <a:endParaRPr lang="en-US"/>
        </a:p>
      </dgm:t>
    </dgm:pt>
    <dgm:pt modelId="{3481AC0E-FE28-450A-9A11-E2C5E74FD842}" type="parTrans" cxnId="{5A8C1619-AEB4-4C1D-AE11-8C1E6DBC26DB}">
      <dgm:prSet/>
      <dgm:spPr/>
      <dgm:t>
        <a:bodyPr/>
        <a:lstStyle/>
        <a:p>
          <a:endParaRPr lang="en-US"/>
        </a:p>
      </dgm:t>
    </dgm:pt>
    <dgm:pt modelId="{49E8CB2C-FF30-4EB0-A092-A3123EA7F586}" type="sibTrans" cxnId="{5A8C1619-AEB4-4C1D-AE11-8C1E6DBC26DB}">
      <dgm:prSet/>
      <dgm:spPr/>
      <dgm:t>
        <a:bodyPr/>
        <a:lstStyle/>
        <a:p>
          <a:endParaRPr lang="en-US"/>
        </a:p>
      </dgm:t>
    </dgm:pt>
    <dgm:pt modelId="{D0D7CD84-6875-4F9F-9648-734087BA024B}" type="pres">
      <dgm:prSet presAssocID="{752CCAF0-EAE8-4B00-8A68-49CED13EA467}" presName="root" presStyleCnt="0">
        <dgm:presLayoutVars>
          <dgm:dir/>
          <dgm:resizeHandles val="exact"/>
        </dgm:presLayoutVars>
      </dgm:prSet>
      <dgm:spPr/>
    </dgm:pt>
    <dgm:pt modelId="{5F043856-A2FC-448F-9CBF-DEC9D7990FEE}" type="pres">
      <dgm:prSet presAssocID="{6CE3925A-66C7-4429-94DB-ACB19BBCFFBD}" presName="compNode" presStyleCnt="0"/>
      <dgm:spPr/>
    </dgm:pt>
    <dgm:pt modelId="{F73C1FBC-4547-4953-8022-7FF13B6A62BB}" type="pres">
      <dgm:prSet presAssocID="{6CE3925A-66C7-4429-94DB-ACB19BBCFFB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DA843C09-5E12-4399-A2A0-4BE44748C1A4}" type="pres">
      <dgm:prSet presAssocID="{6CE3925A-66C7-4429-94DB-ACB19BBCFFBD}" presName="iconSpace" presStyleCnt="0"/>
      <dgm:spPr/>
    </dgm:pt>
    <dgm:pt modelId="{83E93673-06B1-4967-BB88-61CC8BC30BCE}" type="pres">
      <dgm:prSet presAssocID="{6CE3925A-66C7-4429-94DB-ACB19BBCFFBD}" presName="parTx" presStyleLbl="revTx" presStyleIdx="0" presStyleCnt="6">
        <dgm:presLayoutVars>
          <dgm:chMax val="0"/>
          <dgm:chPref val="0"/>
        </dgm:presLayoutVars>
      </dgm:prSet>
      <dgm:spPr/>
    </dgm:pt>
    <dgm:pt modelId="{01503954-C919-4F93-9D67-2EF1246D244B}" type="pres">
      <dgm:prSet presAssocID="{6CE3925A-66C7-4429-94DB-ACB19BBCFFBD}" presName="txSpace" presStyleCnt="0"/>
      <dgm:spPr/>
    </dgm:pt>
    <dgm:pt modelId="{3D58EC31-06FF-4DB9-B6FB-0F4A32F7A91D}" type="pres">
      <dgm:prSet presAssocID="{6CE3925A-66C7-4429-94DB-ACB19BBCFFBD}" presName="desTx" presStyleLbl="revTx" presStyleIdx="1" presStyleCnt="6">
        <dgm:presLayoutVars/>
      </dgm:prSet>
      <dgm:spPr/>
    </dgm:pt>
    <dgm:pt modelId="{7991A34F-7CA1-4A4C-A4A8-E39D6CB4D8DA}" type="pres">
      <dgm:prSet presAssocID="{CFEC9686-1556-4097-9DC9-EEDA39D0E630}" presName="sibTrans" presStyleCnt="0"/>
      <dgm:spPr/>
    </dgm:pt>
    <dgm:pt modelId="{8FE53AE5-559D-460E-82F7-34ED665DFF3A}" type="pres">
      <dgm:prSet presAssocID="{D6588E80-E44B-4740-8575-797D13DE07C9}" presName="compNode" presStyleCnt="0"/>
      <dgm:spPr/>
    </dgm:pt>
    <dgm:pt modelId="{2DEFB20E-3D50-4DFD-9A7A-2FA1D152F51E}" type="pres">
      <dgm:prSet presAssocID="{D6588E80-E44B-4740-8575-797D13DE07C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3B698A6-0346-40D3-960C-3038777373C2}" type="pres">
      <dgm:prSet presAssocID="{D6588E80-E44B-4740-8575-797D13DE07C9}" presName="iconSpace" presStyleCnt="0"/>
      <dgm:spPr/>
    </dgm:pt>
    <dgm:pt modelId="{C5F5040F-0408-4C0E-A2BF-91899D87631F}" type="pres">
      <dgm:prSet presAssocID="{D6588E80-E44B-4740-8575-797D13DE07C9}" presName="parTx" presStyleLbl="revTx" presStyleIdx="2" presStyleCnt="6">
        <dgm:presLayoutVars>
          <dgm:chMax val="0"/>
          <dgm:chPref val="0"/>
        </dgm:presLayoutVars>
      </dgm:prSet>
      <dgm:spPr/>
    </dgm:pt>
    <dgm:pt modelId="{A8EC54B5-B37A-45B1-A74D-6AA56D7E54DA}" type="pres">
      <dgm:prSet presAssocID="{D6588E80-E44B-4740-8575-797D13DE07C9}" presName="txSpace" presStyleCnt="0"/>
      <dgm:spPr/>
    </dgm:pt>
    <dgm:pt modelId="{94DDA103-FF88-4E99-A0A2-5B86BB47B5B2}" type="pres">
      <dgm:prSet presAssocID="{D6588E80-E44B-4740-8575-797D13DE07C9}" presName="desTx" presStyleLbl="revTx" presStyleIdx="3" presStyleCnt="6">
        <dgm:presLayoutVars/>
      </dgm:prSet>
      <dgm:spPr/>
    </dgm:pt>
    <dgm:pt modelId="{095484A2-D5C2-40B5-941C-D8F9F696F68E}" type="pres">
      <dgm:prSet presAssocID="{39515F72-6DD2-4869-826B-CCBE8C53AE0F}" presName="sibTrans" presStyleCnt="0"/>
      <dgm:spPr/>
    </dgm:pt>
    <dgm:pt modelId="{765645DC-147C-4BBB-B9FA-2025A1CF3398}" type="pres">
      <dgm:prSet presAssocID="{F214CBC4-961A-4443-89C7-6EF899D8D45D}" presName="compNode" presStyleCnt="0"/>
      <dgm:spPr/>
    </dgm:pt>
    <dgm:pt modelId="{9045658C-67E7-455E-9885-26A8DAF02836}" type="pres">
      <dgm:prSet presAssocID="{F214CBC4-961A-4443-89C7-6EF899D8D45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3C91557B-7629-49CA-B1B2-45269ECE4514}" type="pres">
      <dgm:prSet presAssocID="{F214CBC4-961A-4443-89C7-6EF899D8D45D}" presName="iconSpace" presStyleCnt="0"/>
      <dgm:spPr/>
    </dgm:pt>
    <dgm:pt modelId="{375A26AD-18C2-4D31-84F4-ABEF5513B0A9}" type="pres">
      <dgm:prSet presAssocID="{F214CBC4-961A-4443-89C7-6EF899D8D45D}" presName="parTx" presStyleLbl="revTx" presStyleIdx="4" presStyleCnt="6">
        <dgm:presLayoutVars>
          <dgm:chMax val="0"/>
          <dgm:chPref val="0"/>
        </dgm:presLayoutVars>
      </dgm:prSet>
      <dgm:spPr/>
    </dgm:pt>
    <dgm:pt modelId="{D11ACD2E-1D78-4AD6-9D9D-1C1D083D46A9}" type="pres">
      <dgm:prSet presAssocID="{F214CBC4-961A-4443-89C7-6EF899D8D45D}" presName="txSpace" presStyleCnt="0"/>
      <dgm:spPr/>
    </dgm:pt>
    <dgm:pt modelId="{26CB97DE-32C9-441F-9A0B-AAC18ACC6BF9}" type="pres">
      <dgm:prSet presAssocID="{F214CBC4-961A-4443-89C7-6EF899D8D45D}" presName="desTx" presStyleLbl="revTx" presStyleIdx="5" presStyleCnt="6">
        <dgm:presLayoutVars/>
      </dgm:prSet>
      <dgm:spPr/>
    </dgm:pt>
  </dgm:ptLst>
  <dgm:cxnLst>
    <dgm:cxn modelId="{3C5B1808-C359-41D8-A464-7D5495AFCE17}" srcId="{752CCAF0-EAE8-4B00-8A68-49CED13EA467}" destId="{D6588E80-E44B-4740-8575-797D13DE07C9}" srcOrd="1" destOrd="0" parTransId="{9F3B879E-0D20-4D87-B8D1-21C1144D07D7}" sibTransId="{39515F72-6DD2-4869-826B-CCBE8C53AE0F}"/>
    <dgm:cxn modelId="{72FF8E17-E347-4E43-A087-AD1074381AF9}" type="presOf" srcId="{F214CBC4-961A-4443-89C7-6EF899D8D45D}" destId="{375A26AD-18C2-4D31-84F4-ABEF5513B0A9}" srcOrd="0" destOrd="0" presId="urn:microsoft.com/office/officeart/2018/5/layout/CenteredIconLabelDescriptionList"/>
    <dgm:cxn modelId="{5A8C1619-AEB4-4C1D-AE11-8C1E6DBC26DB}" srcId="{F214CBC4-961A-4443-89C7-6EF899D8D45D}" destId="{88260479-A831-46B0-A224-0705BC5D6990}" srcOrd="0" destOrd="0" parTransId="{3481AC0E-FE28-450A-9A11-E2C5E74FD842}" sibTransId="{49E8CB2C-FF30-4EB0-A092-A3123EA7F586}"/>
    <dgm:cxn modelId="{11740C4F-6F37-5C4A-A1B3-461412F12112}" type="presOf" srcId="{827C31F5-2892-4950-8117-CF8721A2385C}" destId="{94DDA103-FF88-4E99-A0A2-5B86BB47B5B2}" srcOrd="0" destOrd="0" presId="urn:microsoft.com/office/officeart/2018/5/layout/CenteredIconLabelDescriptionList"/>
    <dgm:cxn modelId="{8125566A-05E3-4343-8015-A969BFD2CB7B}" srcId="{6CE3925A-66C7-4429-94DB-ACB19BBCFFBD}" destId="{A221D083-0925-4BC0-8EEF-CE5D11D544EB}" srcOrd="0" destOrd="0" parTransId="{039CBD47-3637-47B5-A81A-B74771FC2F83}" sibTransId="{3CADDDEC-21DE-4BE2-BDD1-E522B7022147}"/>
    <dgm:cxn modelId="{4C69888A-7BA7-C74E-A2EA-819D82A3A4FF}" type="presOf" srcId="{A221D083-0925-4BC0-8EEF-CE5D11D544EB}" destId="{3D58EC31-06FF-4DB9-B6FB-0F4A32F7A91D}" srcOrd="0" destOrd="0" presId="urn:microsoft.com/office/officeart/2018/5/layout/CenteredIconLabelDescriptionList"/>
    <dgm:cxn modelId="{A5E71C8E-CD12-6747-AAC4-463BE689D5CB}" type="presOf" srcId="{88260479-A831-46B0-A224-0705BC5D6990}" destId="{26CB97DE-32C9-441F-9A0B-AAC18ACC6BF9}" srcOrd="0" destOrd="0" presId="urn:microsoft.com/office/officeart/2018/5/layout/CenteredIconLabelDescriptionList"/>
    <dgm:cxn modelId="{B3002F99-17AE-4E22-BDB5-29715A52EBEB}" srcId="{752CCAF0-EAE8-4B00-8A68-49CED13EA467}" destId="{6CE3925A-66C7-4429-94DB-ACB19BBCFFBD}" srcOrd="0" destOrd="0" parTransId="{4002B4A7-BFD7-454D-A66F-6E2AD8B3E8B8}" sibTransId="{CFEC9686-1556-4097-9DC9-EEDA39D0E630}"/>
    <dgm:cxn modelId="{279DF7A8-0CEB-416C-AE92-B34DD5438CA6}" srcId="{752CCAF0-EAE8-4B00-8A68-49CED13EA467}" destId="{F214CBC4-961A-4443-89C7-6EF899D8D45D}" srcOrd="2" destOrd="0" parTransId="{F9ADB4F2-3673-4122-BCB0-F2A35CE73B58}" sibTransId="{BEEC8C2F-3C31-463A-84BE-B2722AA7BAC8}"/>
    <dgm:cxn modelId="{E6DA5BB9-087B-4540-8DF3-D061148A1916}" type="presOf" srcId="{D6588E80-E44B-4740-8575-797D13DE07C9}" destId="{C5F5040F-0408-4C0E-A2BF-91899D87631F}" srcOrd="0" destOrd="0" presId="urn:microsoft.com/office/officeart/2018/5/layout/CenteredIconLabelDescriptionList"/>
    <dgm:cxn modelId="{8E3D23E0-DAFE-F54E-8762-A9EC8FBF92AF}" type="presOf" srcId="{752CCAF0-EAE8-4B00-8A68-49CED13EA467}" destId="{D0D7CD84-6875-4F9F-9648-734087BA024B}" srcOrd="0" destOrd="0" presId="urn:microsoft.com/office/officeart/2018/5/layout/CenteredIconLabelDescriptionList"/>
    <dgm:cxn modelId="{546687E7-8A19-4345-80AA-3327F481594F}" srcId="{D6588E80-E44B-4740-8575-797D13DE07C9}" destId="{827C31F5-2892-4950-8117-CF8721A2385C}" srcOrd="0" destOrd="0" parTransId="{3C8729A4-D338-4F5E-9144-9ADFFE529EF1}" sibTransId="{AFD49660-7B0B-41C5-A1FC-C2490F5DDF72}"/>
    <dgm:cxn modelId="{DE4EF2F8-84A4-9044-9388-530B325751EB}" type="presOf" srcId="{6CE3925A-66C7-4429-94DB-ACB19BBCFFBD}" destId="{83E93673-06B1-4967-BB88-61CC8BC30BCE}" srcOrd="0" destOrd="0" presId="urn:microsoft.com/office/officeart/2018/5/layout/CenteredIconLabelDescriptionList"/>
    <dgm:cxn modelId="{C29EB3ED-68CE-4140-9071-F866D42D3444}" type="presParOf" srcId="{D0D7CD84-6875-4F9F-9648-734087BA024B}" destId="{5F043856-A2FC-448F-9CBF-DEC9D7990FEE}" srcOrd="0" destOrd="0" presId="urn:microsoft.com/office/officeart/2018/5/layout/CenteredIconLabelDescriptionList"/>
    <dgm:cxn modelId="{C3BBE032-7D4E-8C4D-B5FE-8AD7DD55D35F}" type="presParOf" srcId="{5F043856-A2FC-448F-9CBF-DEC9D7990FEE}" destId="{F73C1FBC-4547-4953-8022-7FF13B6A62BB}" srcOrd="0" destOrd="0" presId="urn:microsoft.com/office/officeart/2018/5/layout/CenteredIconLabelDescriptionList"/>
    <dgm:cxn modelId="{811FB097-937C-C843-A670-105B75E3BCAB}" type="presParOf" srcId="{5F043856-A2FC-448F-9CBF-DEC9D7990FEE}" destId="{DA843C09-5E12-4399-A2A0-4BE44748C1A4}" srcOrd="1" destOrd="0" presId="urn:microsoft.com/office/officeart/2018/5/layout/CenteredIconLabelDescriptionList"/>
    <dgm:cxn modelId="{14C5FDEE-77F9-9D47-89DD-41121459D85A}" type="presParOf" srcId="{5F043856-A2FC-448F-9CBF-DEC9D7990FEE}" destId="{83E93673-06B1-4967-BB88-61CC8BC30BCE}" srcOrd="2" destOrd="0" presId="urn:microsoft.com/office/officeart/2018/5/layout/CenteredIconLabelDescriptionList"/>
    <dgm:cxn modelId="{1666004B-A3BA-DC4E-BFE4-2273525A3839}" type="presParOf" srcId="{5F043856-A2FC-448F-9CBF-DEC9D7990FEE}" destId="{01503954-C919-4F93-9D67-2EF1246D244B}" srcOrd="3" destOrd="0" presId="urn:microsoft.com/office/officeart/2018/5/layout/CenteredIconLabelDescriptionList"/>
    <dgm:cxn modelId="{70C7B8F9-2818-A44A-9944-8F1EAAA2381F}" type="presParOf" srcId="{5F043856-A2FC-448F-9CBF-DEC9D7990FEE}" destId="{3D58EC31-06FF-4DB9-B6FB-0F4A32F7A91D}" srcOrd="4" destOrd="0" presId="urn:microsoft.com/office/officeart/2018/5/layout/CenteredIconLabelDescriptionList"/>
    <dgm:cxn modelId="{2F2EAD64-B59E-794C-9858-15A5CD869233}" type="presParOf" srcId="{D0D7CD84-6875-4F9F-9648-734087BA024B}" destId="{7991A34F-7CA1-4A4C-A4A8-E39D6CB4D8DA}" srcOrd="1" destOrd="0" presId="urn:microsoft.com/office/officeart/2018/5/layout/CenteredIconLabelDescriptionList"/>
    <dgm:cxn modelId="{397EF21B-646F-074D-821F-85B90EBFC3EB}" type="presParOf" srcId="{D0D7CD84-6875-4F9F-9648-734087BA024B}" destId="{8FE53AE5-559D-460E-82F7-34ED665DFF3A}" srcOrd="2" destOrd="0" presId="urn:microsoft.com/office/officeart/2018/5/layout/CenteredIconLabelDescriptionList"/>
    <dgm:cxn modelId="{FEC55A8B-A877-5F44-8CB8-315F8BD7F30E}" type="presParOf" srcId="{8FE53AE5-559D-460E-82F7-34ED665DFF3A}" destId="{2DEFB20E-3D50-4DFD-9A7A-2FA1D152F51E}" srcOrd="0" destOrd="0" presId="urn:microsoft.com/office/officeart/2018/5/layout/CenteredIconLabelDescriptionList"/>
    <dgm:cxn modelId="{538FDA3E-F292-C448-B901-C92F1E551A43}" type="presParOf" srcId="{8FE53AE5-559D-460E-82F7-34ED665DFF3A}" destId="{A3B698A6-0346-40D3-960C-3038777373C2}" srcOrd="1" destOrd="0" presId="urn:microsoft.com/office/officeart/2018/5/layout/CenteredIconLabelDescriptionList"/>
    <dgm:cxn modelId="{254E4AFD-B83B-8A46-997F-24D19D8D9D2B}" type="presParOf" srcId="{8FE53AE5-559D-460E-82F7-34ED665DFF3A}" destId="{C5F5040F-0408-4C0E-A2BF-91899D87631F}" srcOrd="2" destOrd="0" presId="urn:microsoft.com/office/officeart/2018/5/layout/CenteredIconLabelDescriptionList"/>
    <dgm:cxn modelId="{B19886C7-CE56-4B4A-B604-E7F0F3BB4897}" type="presParOf" srcId="{8FE53AE5-559D-460E-82F7-34ED665DFF3A}" destId="{A8EC54B5-B37A-45B1-A74D-6AA56D7E54DA}" srcOrd="3" destOrd="0" presId="urn:microsoft.com/office/officeart/2018/5/layout/CenteredIconLabelDescriptionList"/>
    <dgm:cxn modelId="{C7D0231B-CF6C-9B44-9B54-F7C08D030CF9}" type="presParOf" srcId="{8FE53AE5-559D-460E-82F7-34ED665DFF3A}" destId="{94DDA103-FF88-4E99-A0A2-5B86BB47B5B2}" srcOrd="4" destOrd="0" presId="urn:microsoft.com/office/officeart/2018/5/layout/CenteredIconLabelDescriptionList"/>
    <dgm:cxn modelId="{BC0ABD38-AE3E-CB46-A144-5BA9A4662E32}" type="presParOf" srcId="{D0D7CD84-6875-4F9F-9648-734087BA024B}" destId="{095484A2-D5C2-40B5-941C-D8F9F696F68E}" srcOrd="3" destOrd="0" presId="urn:microsoft.com/office/officeart/2018/5/layout/CenteredIconLabelDescriptionList"/>
    <dgm:cxn modelId="{5CE45292-2A66-C642-87C3-B72B0C5AFADB}" type="presParOf" srcId="{D0D7CD84-6875-4F9F-9648-734087BA024B}" destId="{765645DC-147C-4BBB-B9FA-2025A1CF3398}" srcOrd="4" destOrd="0" presId="urn:microsoft.com/office/officeart/2018/5/layout/CenteredIconLabelDescriptionList"/>
    <dgm:cxn modelId="{069C3F6E-A61B-214B-96F3-94D422436A84}" type="presParOf" srcId="{765645DC-147C-4BBB-B9FA-2025A1CF3398}" destId="{9045658C-67E7-455E-9885-26A8DAF02836}" srcOrd="0" destOrd="0" presId="urn:microsoft.com/office/officeart/2018/5/layout/CenteredIconLabelDescriptionList"/>
    <dgm:cxn modelId="{0A33CBE5-14B8-AC4E-837A-8923144C5766}" type="presParOf" srcId="{765645DC-147C-4BBB-B9FA-2025A1CF3398}" destId="{3C91557B-7629-49CA-B1B2-45269ECE4514}" srcOrd="1" destOrd="0" presId="urn:microsoft.com/office/officeart/2018/5/layout/CenteredIconLabelDescriptionList"/>
    <dgm:cxn modelId="{438F402C-BEC6-C34C-B863-79390A624F07}" type="presParOf" srcId="{765645DC-147C-4BBB-B9FA-2025A1CF3398}" destId="{375A26AD-18C2-4D31-84F4-ABEF5513B0A9}" srcOrd="2" destOrd="0" presId="urn:microsoft.com/office/officeart/2018/5/layout/CenteredIconLabelDescriptionList"/>
    <dgm:cxn modelId="{5E4D7B6E-5231-3942-A73F-22973878A88D}" type="presParOf" srcId="{765645DC-147C-4BBB-B9FA-2025A1CF3398}" destId="{D11ACD2E-1D78-4AD6-9D9D-1C1D083D46A9}" srcOrd="3" destOrd="0" presId="urn:microsoft.com/office/officeart/2018/5/layout/CenteredIconLabelDescriptionList"/>
    <dgm:cxn modelId="{BAC998F4-5EFF-214E-B262-3C9777A18BAA}" type="presParOf" srcId="{765645DC-147C-4BBB-B9FA-2025A1CF3398}" destId="{26CB97DE-32C9-441F-9A0B-AAC18ACC6BF9}"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CAFC04-7C17-4A45-B731-B7976442D93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133D3ED-FA4F-4AF6-B91D-5482184778F6}">
      <dgm:prSet/>
      <dgm:spPr/>
      <dgm:t>
        <a:bodyPr/>
        <a:lstStyle/>
        <a:p>
          <a:r>
            <a:rPr lang="en-US" b="1"/>
            <a:t>Activation</a:t>
          </a:r>
          <a:r>
            <a:rPr lang="en-US"/>
            <a:t> - Organizing, prioritizing and activating to work</a:t>
          </a:r>
        </a:p>
      </dgm:t>
    </dgm:pt>
    <dgm:pt modelId="{2F736975-115D-4977-A37C-A16067C0F9BD}" type="parTrans" cxnId="{D698FAC9-96B1-4B41-9D50-983FDDD6840D}">
      <dgm:prSet/>
      <dgm:spPr/>
      <dgm:t>
        <a:bodyPr/>
        <a:lstStyle/>
        <a:p>
          <a:endParaRPr lang="en-US"/>
        </a:p>
      </dgm:t>
    </dgm:pt>
    <dgm:pt modelId="{32B873EA-B654-49D7-9EB1-627DD26A2734}" type="sibTrans" cxnId="{D698FAC9-96B1-4B41-9D50-983FDDD6840D}">
      <dgm:prSet/>
      <dgm:spPr/>
      <dgm:t>
        <a:bodyPr/>
        <a:lstStyle/>
        <a:p>
          <a:endParaRPr lang="en-US"/>
        </a:p>
      </dgm:t>
    </dgm:pt>
    <dgm:pt modelId="{8F0C1E98-E922-43B1-95F7-C91080BD2DBA}">
      <dgm:prSet/>
      <dgm:spPr/>
      <dgm:t>
        <a:bodyPr/>
        <a:lstStyle/>
        <a:p>
          <a:r>
            <a:rPr lang="en-US" b="1"/>
            <a:t>Focus</a:t>
          </a:r>
          <a:r>
            <a:rPr lang="en-US"/>
            <a:t> - Focusing, sustaining and shifting attention to tasks</a:t>
          </a:r>
        </a:p>
      </dgm:t>
    </dgm:pt>
    <dgm:pt modelId="{FAF62FB4-75FA-4D72-8549-AA4A9F152038}" type="parTrans" cxnId="{D3445D25-5133-4789-B0F1-CE7AA73F99A6}">
      <dgm:prSet/>
      <dgm:spPr/>
      <dgm:t>
        <a:bodyPr/>
        <a:lstStyle/>
        <a:p>
          <a:endParaRPr lang="en-US"/>
        </a:p>
      </dgm:t>
    </dgm:pt>
    <dgm:pt modelId="{08A4D8EF-1B8F-445D-B9CE-E88B0AF1DE79}" type="sibTrans" cxnId="{D3445D25-5133-4789-B0F1-CE7AA73F99A6}">
      <dgm:prSet/>
      <dgm:spPr/>
      <dgm:t>
        <a:bodyPr/>
        <a:lstStyle/>
        <a:p>
          <a:endParaRPr lang="en-US"/>
        </a:p>
      </dgm:t>
    </dgm:pt>
    <dgm:pt modelId="{185CEFAF-073F-4253-9FD5-928CA0F4883D}">
      <dgm:prSet/>
      <dgm:spPr/>
      <dgm:t>
        <a:bodyPr/>
        <a:lstStyle/>
        <a:p>
          <a:r>
            <a:rPr lang="en-US" b="1"/>
            <a:t>Effort</a:t>
          </a:r>
          <a:r>
            <a:rPr lang="en-US"/>
            <a:t> - Regulating alertness, sustaining effort and processing speed</a:t>
          </a:r>
        </a:p>
      </dgm:t>
    </dgm:pt>
    <dgm:pt modelId="{2E00154F-0A00-4EEA-A089-4EA54130DB64}" type="parTrans" cxnId="{6E05C37F-36E2-444D-A695-88BFCA45CE36}">
      <dgm:prSet/>
      <dgm:spPr/>
      <dgm:t>
        <a:bodyPr/>
        <a:lstStyle/>
        <a:p>
          <a:endParaRPr lang="en-US"/>
        </a:p>
      </dgm:t>
    </dgm:pt>
    <dgm:pt modelId="{AA289392-3819-4C25-8079-42C7811554BB}" type="sibTrans" cxnId="{6E05C37F-36E2-444D-A695-88BFCA45CE36}">
      <dgm:prSet/>
      <dgm:spPr/>
      <dgm:t>
        <a:bodyPr/>
        <a:lstStyle/>
        <a:p>
          <a:endParaRPr lang="en-US"/>
        </a:p>
      </dgm:t>
    </dgm:pt>
    <dgm:pt modelId="{FC112938-4EFA-43B9-B1C8-831DE72A70BE}">
      <dgm:prSet/>
      <dgm:spPr/>
      <dgm:t>
        <a:bodyPr/>
        <a:lstStyle/>
        <a:p>
          <a:r>
            <a:rPr lang="en-US" b="1"/>
            <a:t>Emotion</a:t>
          </a:r>
          <a:r>
            <a:rPr lang="en-US"/>
            <a:t> - Managing frustration and modulating emotions</a:t>
          </a:r>
        </a:p>
      </dgm:t>
    </dgm:pt>
    <dgm:pt modelId="{39CE5E49-6AAE-427A-A45A-5333432C7EF5}" type="parTrans" cxnId="{E3431DD0-AA6F-4ECE-A9A0-92568A9728A9}">
      <dgm:prSet/>
      <dgm:spPr/>
      <dgm:t>
        <a:bodyPr/>
        <a:lstStyle/>
        <a:p>
          <a:endParaRPr lang="en-US"/>
        </a:p>
      </dgm:t>
    </dgm:pt>
    <dgm:pt modelId="{55887EF0-136D-4F7E-9BEB-14E670AD2844}" type="sibTrans" cxnId="{E3431DD0-AA6F-4ECE-A9A0-92568A9728A9}">
      <dgm:prSet/>
      <dgm:spPr/>
      <dgm:t>
        <a:bodyPr/>
        <a:lstStyle/>
        <a:p>
          <a:endParaRPr lang="en-US"/>
        </a:p>
      </dgm:t>
    </dgm:pt>
    <dgm:pt modelId="{9BE4FCDB-31F9-4B4E-94CC-9272C0257664}">
      <dgm:prSet/>
      <dgm:spPr/>
      <dgm:t>
        <a:bodyPr/>
        <a:lstStyle/>
        <a:p>
          <a:r>
            <a:rPr lang="en-US" b="1"/>
            <a:t>Memory</a:t>
          </a:r>
          <a:r>
            <a:rPr lang="en-US"/>
            <a:t> - Utilizing working memory and accessing recall</a:t>
          </a:r>
        </a:p>
      </dgm:t>
    </dgm:pt>
    <dgm:pt modelId="{7A3B29D9-692D-46CD-98DB-E7904B56D046}" type="parTrans" cxnId="{DF29EFBF-40F6-437B-AA73-7AB8F907FE7E}">
      <dgm:prSet/>
      <dgm:spPr/>
      <dgm:t>
        <a:bodyPr/>
        <a:lstStyle/>
        <a:p>
          <a:endParaRPr lang="en-US"/>
        </a:p>
      </dgm:t>
    </dgm:pt>
    <dgm:pt modelId="{FBE35CF9-C7A6-4D4D-AD54-3D1388BA89A5}" type="sibTrans" cxnId="{DF29EFBF-40F6-437B-AA73-7AB8F907FE7E}">
      <dgm:prSet/>
      <dgm:spPr/>
      <dgm:t>
        <a:bodyPr/>
        <a:lstStyle/>
        <a:p>
          <a:endParaRPr lang="en-US"/>
        </a:p>
      </dgm:t>
    </dgm:pt>
    <dgm:pt modelId="{635759BE-17F8-433A-B0F4-C871D71D448E}">
      <dgm:prSet/>
      <dgm:spPr/>
      <dgm:t>
        <a:bodyPr/>
        <a:lstStyle/>
        <a:p>
          <a:r>
            <a:rPr lang="en-US" b="1"/>
            <a:t>Action</a:t>
          </a:r>
          <a:r>
            <a:rPr lang="en-US"/>
            <a:t> - Monitoring and self-regulating action</a:t>
          </a:r>
        </a:p>
      </dgm:t>
    </dgm:pt>
    <dgm:pt modelId="{C5F70D1C-96E4-476E-9C32-F337D78C4954}" type="parTrans" cxnId="{5CCB612C-E83E-4493-93EA-314B95838579}">
      <dgm:prSet/>
      <dgm:spPr/>
      <dgm:t>
        <a:bodyPr/>
        <a:lstStyle/>
        <a:p>
          <a:endParaRPr lang="en-US"/>
        </a:p>
      </dgm:t>
    </dgm:pt>
    <dgm:pt modelId="{0CEA6E27-EF8F-4C1D-9F0A-EC804F33F44E}" type="sibTrans" cxnId="{5CCB612C-E83E-4493-93EA-314B95838579}">
      <dgm:prSet/>
      <dgm:spPr/>
      <dgm:t>
        <a:bodyPr/>
        <a:lstStyle/>
        <a:p>
          <a:endParaRPr lang="en-US"/>
        </a:p>
      </dgm:t>
    </dgm:pt>
    <dgm:pt modelId="{1F9E5617-7F0B-42F4-BDBB-07BC4C02391C}" type="pres">
      <dgm:prSet presAssocID="{67CAFC04-7C17-4A45-B731-B7976442D93D}" presName="root" presStyleCnt="0">
        <dgm:presLayoutVars>
          <dgm:dir/>
          <dgm:resizeHandles val="exact"/>
        </dgm:presLayoutVars>
      </dgm:prSet>
      <dgm:spPr/>
    </dgm:pt>
    <dgm:pt modelId="{B37FE6F7-90CE-4310-A724-41A094B1F3AF}" type="pres">
      <dgm:prSet presAssocID="{67CAFC04-7C17-4A45-B731-B7976442D93D}" presName="container" presStyleCnt="0">
        <dgm:presLayoutVars>
          <dgm:dir/>
          <dgm:resizeHandles val="exact"/>
        </dgm:presLayoutVars>
      </dgm:prSet>
      <dgm:spPr/>
    </dgm:pt>
    <dgm:pt modelId="{7D0AFB2C-123F-4F76-859E-461B206916FD}" type="pres">
      <dgm:prSet presAssocID="{4133D3ED-FA4F-4AF6-B91D-5482184778F6}" presName="compNode" presStyleCnt="0"/>
      <dgm:spPr/>
    </dgm:pt>
    <dgm:pt modelId="{A47613D8-1ACB-4983-AA08-97A6AAACDC84}" type="pres">
      <dgm:prSet presAssocID="{4133D3ED-FA4F-4AF6-B91D-5482184778F6}" presName="iconBgRect" presStyleLbl="bgShp" presStyleIdx="0" presStyleCnt="6"/>
      <dgm:spPr/>
    </dgm:pt>
    <dgm:pt modelId="{1D3C6F6F-13D3-4DF9-8FA0-DD2CFCC59DDE}" type="pres">
      <dgm:prSet presAssocID="{4133D3ED-FA4F-4AF6-B91D-5482184778F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A3BEBC5F-501A-45B6-A546-2E416D2B37BF}" type="pres">
      <dgm:prSet presAssocID="{4133D3ED-FA4F-4AF6-B91D-5482184778F6}" presName="spaceRect" presStyleCnt="0"/>
      <dgm:spPr/>
    </dgm:pt>
    <dgm:pt modelId="{A1DABFA0-3671-45DE-9E4B-20BC1914A961}" type="pres">
      <dgm:prSet presAssocID="{4133D3ED-FA4F-4AF6-B91D-5482184778F6}" presName="textRect" presStyleLbl="revTx" presStyleIdx="0" presStyleCnt="6">
        <dgm:presLayoutVars>
          <dgm:chMax val="1"/>
          <dgm:chPref val="1"/>
        </dgm:presLayoutVars>
      </dgm:prSet>
      <dgm:spPr/>
    </dgm:pt>
    <dgm:pt modelId="{425C7FD3-B831-46C3-AADD-FFF579D403EE}" type="pres">
      <dgm:prSet presAssocID="{32B873EA-B654-49D7-9EB1-627DD26A2734}" presName="sibTrans" presStyleLbl="sibTrans2D1" presStyleIdx="0" presStyleCnt="0"/>
      <dgm:spPr/>
    </dgm:pt>
    <dgm:pt modelId="{B69B5E69-74AB-492A-AE04-DE446224CA05}" type="pres">
      <dgm:prSet presAssocID="{8F0C1E98-E922-43B1-95F7-C91080BD2DBA}" presName="compNode" presStyleCnt="0"/>
      <dgm:spPr/>
    </dgm:pt>
    <dgm:pt modelId="{D4694400-696B-4B0E-9001-C092F0949720}" type="pres">
      <dgm:prSet presAssocID="{8F0C1E98-E922-43B1-95F7-C91080BD2DBA}" presName="iconBgRect" presStyleLbl="bgShp" presStyleIdx="1" presStyleCnt="6"/>
      <dgm:spPr/>
    </dgm:pt>
    <dgm:pt modelId="{0C487AAB-7D7E-47A9-827D-6D3439A38D0D}" type="pres">
      <dgm:prSet presAssocID="{8F0C1E98-E922-43B1-95F7-C91080BD2DB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C35D6FC3-644D-489F-9ABC-A013058AE0F6}" type="pres">
      <dgm:prSet presAssocID="{8F0C1E98-E922-43B1-95F7-C91080BD2DBA}" presName="spaceRect" presStyleCnt="0"/>
      <dgm:spPr/>
    </dgm:pt>
    <dgm:pt modelId="{140A67D4-B257-4D94-8ACE-AE5C6265EF57}" type="pres">
      <dgm:prSet presAssocID="{8F0C1E98-E922-43B1-95F7-C91080BD2DBA}" presName="textRect" presStyleLbl="revTx" presStyleIdx="1" presStyleCnt="6">
        <dgm:presLayoutVars>
          <dgm:chMax val="1"/>
          <dgm:chPref val="1"/>
        </dgm:presLayoutVars>
      </dgm:prSet>
      <dgm:spPr/>
    </dgm:pt>
    <dgm:pt modelId="{E60057E8-D823-4EB6-AF13-6A2DF459AF19}" type="pres">
      <dgm:prSet presAssocID="{08A4D8EF-1B8F-445D-B9CE-E88B0AF1DE79}" presName="sibTrans" presStyleLbl="sibTrans2D1" presStyleIdx="0" presStyleCnt="0"/>
      <dgm:spPr/>
    </dgm:pt>
    <dgm:pt modelId="{9A065851-91F2-4F61-8E44-9CD9BD993975}" type="pres">
      <dgm:prSet presAssocID="{185CEFAF-073F-4253-9FD5-928CA0F4883D}" presName="compNode" presStyleCnt="0"/>
      <dgm:spPr/>
    </dgm:pt>
    <dgm:pt modelId="{BE85588D-941D-4DCB-9309-D9D8B3314477}" type="pres">
      <dgm:prSet presAssocID="{185CEFAF-073F-4253-9FD5-928CA0F4883D}" presName="iconBgRect" presStyleLbl="bgShp" presStyleIdx="2" presStyleCnt="6"/>
      <dgm:spPr/>
    </dgm:pt>
    <dgm:pt modelId="{CB1EDABF-1A40-4C0D-B5B2-C99995903014}" type="pres">
      <dgm:prSet presAssocID="{185CEFAF-073F-4253-9FD5-928CA0F488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10EACCA8-0B5A-46E6-965B-B9CD34D279CF}" type="pres">
      <dgm:prSet presAssocID="{185CEFAF-073F-4253-9FD5-928CA0F4883D}" presName="spaceRect" presStyleCnt="0"/>
      <dgm:spPr/>
    </dgm:pt>
    <dgm:pt modelId="{C9A99711-D26F-4A02-8E2A-8D4EEF9CE853}" type="pres">
      <dgm:prSet presAssocID="{185CEFAF-073F-4253-9FD5-928CA0F4883D}" presName="textRect" presStyleLbl="revTx" presStyleIdx="2" presStyleCnt="6">
        <dgm:presLayoutVars>
          <dgm:chMax val="1"/>
          <dgm:chPref val="1"/>
        </dgm:presLayoutVars>
      </dgm:prSet>
      <dgm:spPr/>
    </dgm:pt>
    <dgm:pt modelId="{CA7968C6-1995-4506-81AE-0ACCEA75BB33}" type="pres">
      <dgm:prSet presAssocID="{AA289392-3819-4C25-8079-42C7811554BB}" presName="sibTrans" presStyleLbl="sibTrans2D1" presStyleIdx="0" presStyleCnt="0"/>
      <dgm:spPr/>
    </dgm:pt>
    <dgm:pt modelId="{2CFCF993-0F63-43C6-8897-FFD3FB7E34EA}" type="pres">
      <dgm:prSet presAssocID="{FC112938-4EFA-43B9-B1C8-831DE72A70BE}" presName="compNode" presStyleCnt="0"/>
      <dgm:spPr/>
    </dgm:pt>
    <dgm:pt modelId="{0D3F983D-FA40-4608-A130-7DB43EEFAD51}" type="pres">
      <dgm:prSet presAssocID="{FC112938-4EFA-43B9-B1C8-831DE72A70BE}" presName="iconBgRect" presStyleLbl="bgShp" presStyleIdx="3" presStyleCnt="6"/>
      <dgm:spPr/>
    </dgm:pt>
    <dgm:pt modelId="{A2FBC86F-06BD-403D-A732-FB25DFD74058}" type="pres">
      <dgm:prSet presAssocID="{FC112938-4EFA-43B9-B1C8-831DE72A70B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ry Face with No Fill"/>
        </a:ext>
      </dgm:extLst>
    </dgm:pt>
    <dgm:pt modelId="{D57E9D70-DF54-44EF-BF52-E2A010C42308}" type="pres">
      <dgm:prSet presAssocID="{FC112938-4EFA-43B9-B1C8-831DE72A70BE}" presName="spaceRect" presStyleCnt="0"/>
      <dgm:spPr/>
    </dgm:pt>
    <dgm:pt modelId="{C2239C0C-2FCE-4EA3-AEC2-92115468F0E8}" type="pres">
      <dgm:prSet presAssocID="{FC112938-4EFA-43B9-B1C8-831DE72A70BE}" presName="textRect" presStyleLbl="revTx" presStyleIdx="3" presStyleCnt="6">
        <dgm:presLayoutVars>
          <dgm:chMax val="1"/>
          <dgm:chPref val="1"/>
        </dgm:presLayoutVars>
      </dgm:prSet>
      <dgm:spPr/>
    </dgm:pt>
    <dgm:pt modelId="{28700990-1826-426D-8688-21AF5D793959}" type="pres">
      <dgm:prSet presAssocID="{55887EF0-136D-4F7E-9BEB-14E670AD2844}" presName="sibTrans" presStyleLbl="sibTrans2D1" presStyleIdx="0" presStyleCnt="0"/>
      <dgm:spPr/>
    </dgm:pt>
    <dgm:pt modelId="{2501E6D6-C1E2-4866-9C19-84E421ECC6CB}" type="pres">
      <dgm:prSet presAssocID="{9BE4FCDB-31F9-4B4E-94CC-9272C0257664}" presName="compNode" presStyleCnt="0"/>
      <dgm:spPr/>
    </dgm:pt>
    <dgm:pt modelId="{59DC01C3-71B1-40D3-A250-CB557FA48A96}" type="pres">
      <dgm:prSet presAssocID="{9BE4FCDB-31F9-4B4E-94CC-9272C0257664}" presName="iconBgRect" presStyleLbl="bgShp" presStyleIdx="4" presStyleCnt="6"/>
      <dgm:spPr/>
    </dgm:pt>
    <dgm:pt modelId="{5E99C3D2-7696-49A3-9B10-A7C64A76630C}" type="pres">
      <dgm:prSet presAssocID="{9BE4FCDB-31F9-4B4E-94CC-9272C025766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a:ext>
      </dgm:extLst>
    </dgm:pt>
    <dgm:pt modelId="{66EDC100-785E-4899-938D-3127E1D3879D}" type="pres">
      <dgm:prSet presAssocID="{9BE4FCDB-31F9-4B4E-94CC-9272C0257664}" presName="spaceRect" presStyleCnt="0"/>
      <dgm:spPr/>
    </dgm:pt>
    <dgm:pt modelId="{204DD482-0871-4D09-9171-08E495AFA753}" type="pres">
      <dgm:prSet presAssocID="{9BE4FCDB-31F9-4B4E-94CC-9272C0257664}" presName="textRect" presStyleLbl="revTx" presStyleIdx="4" presStyleCnt="6">
        <dgm:presLayoutVars>
          <dgm:chMax val="1"/>
          <dgm:chPref val="1"/>
        </dgm:presLayoutVars>
      </dgm:prSet>
      <dgm:spPr/>
    </dgm:pt>
    <dgm:pt modelId="{7615FCD8-BC33-4372-851E-99951F871A6F}" type="pres">
      <dgm:prSet presAssocID="{FBE35CF9-C7A6-4D4D-AD54-3D1388BA89A5}" presName="sibTrans" presStyleLbl="sibTrans2D1" presStyleIdx="0" presStyleCnt="0"/>
      <dgm:spPr/>
    </dgm:pt>
    <dgm:pt modelId="{B4E39EE4-A40D-41BD-96C2-C34BE6A8B175}" type="pres">
      <dgm:prSet presAssocID="{635759BE-17F8-433A-B0F4-C871D71D448E}" presName="compNode" presStyleCnt="0"/>
      <dgm:spPr/>
    </dgm:pt>
    <dgm:pt modelId="{00B33C6F-9476-4E94-AC91-71B53C61F9AF}" type="pres">
      <dgm:prSet presAssocID="{635759BE-17F8-433A-B0F4-C871D71D448E}" presName="iconBgRect" presStyleLbl="bgShp" presStyleIdx="5" presStyleCnt="6"/>
      <dgm:spPr/>
    </dgm:pt>
    <dgm:pt modelId="{D8D6D259-E228-4CE0-A20C-95AE7EBDC082}" type="pres">
      <dgm:prSet presAssocID="{635759BE-17F8-433A-B0F4-C871D71D448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pper board"/>
        </a:ext>
      </dgm:extLst>
    </dgm:pt>
    <dgm:pt modelId="{93F98C93-4D39-4028-B3C7-7BE6CB242437}" type="pres">
      <dgm:prSet presAssocID="{635759BE-17F8-433A-B0F4-C871D71D448E}" presName="spaceRect" presStyleCnt="0"/>
      <dgm:spPr/>
    </dgm:pt>
    <dgm:pt modelId="{5DF16CE8-B746-4B53-A6E5-9CD85586617C}" type="pres">
      <dgm:prSet presAssocID="{635759BE-17F8-433A-B0F4-C871D71D448E}" presName="textRect" presStyleLbl="revTx" presStyleIdx="5" presStyleCnt="6">
        <dgm:presLayoutVars>
          <dgm:chMax val="1"/>
          <dgm:chPref val="1"/>
        </dgm:presLayoutVars>
      </dgm:prSet>
      <dgm:spPr/>
    </dgm:pt>
  </dgm:ptLst>
  <dgm:cxnLst>
    <dgm:cxn modelId="{2F97FC13-738C-4FDB-B356-5AB60C8B28BF}" type="presOf" srcId="{32B873EA-B654-49D7-9EB1-627DD26A2734}" destId="{425C7FD3-B831-46C3-AADD-FFF579D403EE}" srcOrd="0" destOrd="0" presId="urn:microsoft.com/office/officeart/2018/2/layout/IconCircleList"/>
    <dgm:cxn modelId="{D3445D25-5133-4789-B0F1-CE7AA73F99A6}" srcId="{67CAFC04-7C17-4A45-B731-B7976442D93D}" destId="{8F0C1E98-E922-43B1-95F7-C91080BD2DBA}" srcOrd="1" destOrd="0" parTransId="{FAF62FB4-75FA-4D72-8549-AA4A9F152038}" sibTransId="{08A4D8EF-1B8F-445D-B9CE-E88B0AF1DE79}"/>
    <dgm:cxn modelId="{1AB05B26-5399-4180-82FE-1A1D6C08416F}" type="presOf" srcId="{AA289392-3819-4C25-8079-42C7811554BB}" destId="{CA7968C6-1995-4506-81AE-0ACCEA75BB33}" srcOrd="0" destOrd="0" presId="urn:microsoft.com/office/officeart/2018/2/layout/IconCircleList"/>
    <dgm:cxn modelId="{C2EE0027-DE57-460B-9C3E-665E23C5D6BD}" type="presOf" srcId="{55887EF0-136D-4F7E-9BEB-14E670AD2844}" destId="{28700990-1826-426D-8688-21AF5D793959}" srcOrd="0" destOrd="0" presId="urn:microsoft.com/office/officeart/2018/2/layout/IconCircleList"/>
    <dgm:cxn modelId="{5CCB612C-E83E-4493-93EA-314B95838579}" srcId="{67CAFC04-7C17-4A45-B731-B7976442D93D}" destId="{635759BE-17F8-433A-B0F4-C871D71D448E}" srcOrd="5" destOrd="0" parTransId="{C5F70D1C-96E4-476E-9C32-F337D78C4954}" sibTransId="{0CEA6E27-EF8F-4C1D-9F0A-EC804F33F44E}"/>
    <dgm:cxn modelId="{4EE7314C-6103-4EF1-8712-433402AAF916}" type="presOf" srcId="{185CEFAF-073F-4253-9FD5-928CA0F4883D}" destId="{C9A99711-D26F-4A02-8E2A-8D4EEF9CE853}" srcOrd="0" destOrd="0" presId="urn:microsoft.com/office/officeart/2018/2/layout/IconCircleList"/>
    <dgm:cxn modelId="{1C4D2B54-96F3-4F5E-BB99-601C32DF7035}" type="presOf" srcId="{9BE4FCDB-31F9-4B4E-94CC-9272C0257664}" destId="{204DD482-0871-4D09-9171-08E495AFA753}" srcOrd="0" destOrd="0" presId="urn:microsoft.com/office/officeart/2018/2/layout/IconCircleList"/>
    <dgm:cxn modelId="{D1C3E254-D892-40AC-A4A5-8B7A5F57CF49}" type="presOf" srcId="{635759BE-17F8-433A-B0F4-C871D71D448E}" destId="{5DF16CE8-B746-4B53-A6E5-9CD85586617C}" srcOrd="0" destOrd="0" presId="urn:microsoft.com/office/officeart/2018/2/layout/IconCircleList"/>
    <dgm:cxn modelId="{6E05C37F-36E2-444D-A695-88BFCA45CE36}" srcId="{67CAFC04-7C17-4A45-B731-B7976442D93D}" destId="{185CEFAF-073F-4253-9FD5-928CA0F4883D}" srcOrd="2" destOrd="0" parTransId="{2E00154F-0A00-4EEA-A089-4EA54130DB64}" sibTransId="{AA289392-3819-4C25-8079-42C7811554BB}"/>
    <dgm:cxn modelId="{67DE648D-6AC7-4DF6-8B08-DEE4BD71DCA8}" type="presOf" srcId="{67CAFC04-7C17-4A45-B731-B7976442D93D}" destId="{1F9E5617-7F0B-42F4-BDBB-07BC4C02391C}" srcOrd="0" destOrd="0" presId="urn:microsoft.com/office/officeart/2018/2/layout/IconCircleList"/>
    <dgm:cxn modelId="{E22BE7B1-6C2A-463C-9FDB-F6FA9DC51D01}" type="presOf" srcId="{8F0C1E98-E922-43B1-95F7-C91080BD2DBA}" destId="{140A67D4-B257-4D94-8ACE-AE5C6265EF57}" srcOrd="0" destOrd="0" presId="urn:microsoft.com/office/officeart/2018/2/layout/IconCircleList"/>
    <dgm:cxn modelId="{DF29EFBF-40F6-437B-AA73-7AB8F907FE7E}" srcId="{67CAFC04-7C17-4A45-B731-B7976442D93D}" destId="{9BE4FCDB-31F9-4B4E-94CC-9272C0257664}" srcOrd="4" destOrd="0" parTransId="{7A3B29D9-692D-46CD-98DB-E7904B56D046}" sibTransId="{FBE35CF9-C7A6-4D4D-AD54-3D1388BA89A5}"/>
    <dgm:cxn modelId="{55A31BC1-FBFC-4D96-AD3D-C3BC2004F90A}" type="presOf" srcId="{FC112938-4EFA-43B9-B1C8-831DE72A70BE}" destId="{C2239C0C-2FCE-4EA3-AEC2-92115468F0E8}" srcOrd="0" destOrd="0" presId="urn:microsoft.com/office/officeart/2018/2/layout/IconCircleList"/>
    <dgm:cxn modelId="{B230CCC6-35E2-4AC3-AB23-0A31358573E5}" type="presOf" srcId="{FBE35CF9-C7A6-4D4D-AD54-3D1388BA89A5}" destId="{7615FCD8-BC33-4372-851E-99951F871A6F}" srcOrd="0" destOrd="0" presId="urn:microsoft.com/office/officeart/2018/2/layout/IconCircleList"/>
    <dgm:cxn modelId="{8EC2E8C9-309A-45A2-900F-5AAC23B97924}" type="presOf" srcId="{08A4D8EF-1B8F-445D-B9CE-E88B0AF1DE79}" destId="{E60057E8-D823-4EB6-AF13-6A2DF459AF19}" srcOrd="0" destOrd="0" presId="urn:microsoft.com/office/officeart/2018/2/layout/IconCircleList"/>
    <dgm:cxn modelId="{D698FAC9-96B1-4B41-9D50-983FDDD6840D}" srcId="{67CAFC04-7C17-4A45-B731-B7976442D93D}" destId="{4133D3ED-FA4F-4AF6-B91D-5482184778F6}" srcOrd="0" destOrd="0" parTransId="{2F736975-115D-4977-A37C-A16067C0F9BD}" sibTransId="{32B873EA-B654-49D7-9EB1-627DD26A2734}"/>
    <dgm:cxn modelId="{E3431DD0-AA6F-4ECE-A9A0-92568A9728A9}" srcId="{67CAFC04-7C17-4A45-B731-B7976442D93D}" destId="{FC112938-4EFA-43B9-B1C8-831DE72A70BE}" srcOrd="3" destOrd="0" parTransId="{39CE5E49-6AAE-427A-A45A-5333432C7EF5}" sibTransId="{55887EF0-136D-4F7E-9BEB-14E670AD2844}"/>
    <dgm:cxn modelId="{A93245DF-3176-4AE3-8581-3E790410E6B6}" type="presOf" srcId="{4133D3ED-FA4F-4AF6-B91D-5482184778F6}" destId="{A1DABFA0-3671-45DE-9E4B-20BC1914A961}" srcOrd="0" destOrd="0" presId="urn:microsoft.com/office/officeart/2018/2/layout/IconCircleList"/>
    <dgm:cxn modelId="{FCDCC3BF-FBFE-4CAA-A687-51A481D469D7}" type="presParOf" srcId="{1F9E5617-7F0B-42F4-BDBB-07BC4C02391C}" destId="{B37FE6F7-90CE-4310-A724-41A094B1F3AF}" srcOrd="0" destOrd="0" presId="urn:microsoft.com/office/officeart/2018/2/layout/IconCircleList"/>
    <dgm:cxn modelId="{3B30D4CA-961D-4B10-8E81-E70167F31E3A}" type="presParOf" srcId="{B37FE6F7-90CE-4310-A724-41A094B1F3AF}" destId="{7D0AFB2C-123F-4F76-859E-461B206916FD}" srcOrd="0" destOrd="0" presId="urn:microsoft.com/office/officeart/2018/2/layout/IconCircleList"/>
    <dgm:cxn modelId="{C50371A7-A58C-47A2-8D08-B3FAEC3EC019}" type="presParOf" srcId="{7D0AFB2C-123F-4F76-859E-461B206916FD}" destId="{A47613D8-1ACB-4983-AA08-97A6AAACDC84}" srcOrd="0" destOrd="0" presId="urn:microsoft.com/office/officeart/2018/2/layout/IconCircleList"/>
    <dgm:cxn modelId="{14BA5705-F819-4B22-A214-5257609F16DD}" type="presParOf" srcId="{7D0AFB2C-123F-4F76-859E-461B206916FD}" destId="{1D3C6F6F-13D3-4DF9-8FA0-DD2CFCC59DDE}" srcOrd="1" destOrd="0" presId="urn:microsoft.com/office/officeart/2018/2/layout/IconCircleList"/>
    <dgm:cxn modelId="{7BED8AA5-28CE-433D-91DA-FA54F7A7CBE1}" type="presParOf" srcId="{7D0AFB2C-123F-4F76-859E-461B206916FD}" destId="{A3BEBC5F-501A-45B6-A546-2E416D2B37BF}" srcOrd="2" destOrd="0" presId="urn:microsoft.com/office/officeart/2018/2/layout/IconCircleList"/>
    <dgm:cxn modelId="{47AFD77C-2A60-4728-A010-3FB84741A287}" type="presParOf" srcId="{7D0AFB2C-123F-4F76-859E-461B206916FD}" destId="{A1DABFA0-3671-45DE-9E4B-20BC1914A961}" srcOrd="3" destOrd="0" presId="urn:microsoft.com/office/officeart/2018/2/layout/IconCircleList"/>
    <dgm:cxn modelId="{7CA3FBE7-045E-4F68-849A-35FB6E82D448}" type="presParOf" srcId="{B37FE6F7-90CE-4310-A724-41A094B1F3AF}" destId="{425C7FD3-B831-46C3-AADD-FFF579D403EE}" srcOrd="1" destOrd="0" presId="urn:microsoft.com/office/officeart/2018/2/layout/IconCircleList"/>
    <dgm:cxn modelId="{FB15C056-3E0A-409C-BBC9-3AB2BE3523A0}" type="presParOf" srcId="{B37FE6F7-90CE-4310-A724-41A094B1F3AF}" destId="{B69B5E69-74AB-492A-AE04-DE446224CA05}" srcOrd="2" destOrd="0" presId="urn:microsoft.com/office/officeart/2018/2/layout/IconCircleList"/>
    <dgm:cxn modelId="{24830735-B3BF-4D90-A771-52BFB59BD3D6}" type="presParOf" srcId="{B69B5E69-74AB-492A-AE04-DE446224CA05}" destId="{D4694400-696B-4B0E-9001-C092F0949720}" srcOrd="0" destOrd="0" presId="urn:microsoft.com/office/officeart/2018/2/layout/IconCircleList"/>
    <dgm:cxn modelId="{199FB981-967E-443C-ACE4-C9D4A7AF52EA}" type="presParOf" srcId="{B69B5E69-74AB-492A-AE04-DE446224CA05}" destId="{0C487AAB-7D7E-47A9-827D-6D3439A38D0D}" srcOrd="1" destOrd="0" presId="urn:microsoft.com/office/officeart/2018/2/layout/IconCircleList"/>
    <dgm:cxn modelId="{62532273-7DD6-4819-ACE8-82F1864CA1C6}" type="presParOf" srcId="{B69B5E69-74AB-492A-AE04-DE446224CA05}" destId="{C35D6FC3-644D-489F-9ABC-A013058AE0F6}" srcOrd="2" destOrd="0" presId="urn:microsoft.com/office/officeart/2018/2/layout/IconCircleList"/>
    <dgm:cxn modelId="{28CA081E-1587-4E40-9766-1A25E1074978}" type="presParOf" srcId="{B69B5E69-74AB-492A-AE04-DE446224CA05}" destId="{140A67D4-B257-4D94-8ACE-AE5C6265EF57}" srcOrd="3" destOrd="0" presId="urn:microsoft.com/office/officeart/2018/2/layout/IconCircleList"/>
    <dgm:cxn modelId="{1F35EA40-B812-464B-9666-7AF4256D94B1}" type="presParOf" srcId="{B37FE6F7-90CE-4310-A724-41A094B1F3AF}" destId="{E60057E8-D823-4EB6-AF13-6A2DF459AF19}" srcOrd="3" destOrd="0" presId="urn:microsoft.com/office/officeart/2018/2/layout/IconCircleList"/>
    <dgm:cxn modelId="{DE2E0F4D-F54F-4C30-B82F-A997343852A3}" type="presParOf" srcId="{B37FE6F7-90CE-4310-A724-41A094B1F3AF}" destId="{9A065851-91F2-4F61-8E44-9CD9BD993975}" srcOrd="4" destOrd="0" presId="urn:microsoft.com/office/officeart/2018/2/layout/IconCircleList"/>
    <dgm:cxn modelId="{03DCEADD-C569-4922-8AB6-DF60CE9326A4}" type="presParOf" srcId="{9A065851-91F2-4F61-8E44-9CD9BD993975}" destId="{BE85588D-941D-4DCB-9309-D9D8B3314477}" srcOrd="0" destOrd="0" presId="urn:microsoft.com/office/officeart/2018/2/layout/IconCircleList"/>
    <dgm:cxn modelId="{4F72E1C7-ECCA-4859-8933-23EA3F55A335}" type="presParOf" srcId="{9A065851-91F2-4F61-8E44-9CD9BD993975}" destId="{CB1EDABF-1A40-4C0D-B5B2-C99995903014}" srcOrd="1" destOrd="0" presId="urn:microsoft.com/office/officeart/2018/2/layout/IconCircleList"/>
    <dgm:cxn modelId="{72C8753F-E7EB-4C3B-AA14-4122EBC94558}" type="presParOf" srcId="{9A065851-91F2-4F61-8E44-9CD9BD993975}" destId="{10EACCA8-0B5A-46E6-965B-B9CD34D279CF}" srcOrd="2" destOrd="0" presId="urn:microsoft.com/office/officeart/2018/2/layout/IconCircleList"/>
    <dgm:cxn modelId="{25B713A3-9AA4-45FD-A84B-7484945A9EC7}" type="presParOf" srcId="{9A065851-91F2-4F61-8E44-9CD9BD993975}" destId="{C9A99711-D26F-4A02-8E2A-8D4EEF9CE853}" srcOrd="3" destOrd="0" presId="urn:microsoft.com/office/officeart/2018/2/layout/IconCircleList"/>
    <dgm:cxn modelId="{E699559D-142D-4733-B627-084A5816D956}" type="presParOf" srcId="{B37FE6F7-90CE-4310-A724-41A094B1F3AF}" destId="{CA7968C6-1995-4506-81AE-0ACCEA75BB33}" srcOrd="5" destOrd="0" presId="urn:microsoft.com/office/officeart/2018/2/layout/IconCircleList"/>
    <dgm:cxn modelId="{5237EB33-5ABB-4EC4-BA57-E643C6D65850}" type="presParOf" srcId="{B37FE6F7-90CE-4310-A724-41A094B1F3AF}" destId="{2CFCF993-0F63-43C6-8897-FFD3FB7E34EA}" srcOrd="6" destOrd="0" presId="urn:microsoft.com/office/officeart/2018/2/layout/IconCircleList"/>
    <dgm:cxn modelId="{136E6B1A-7F20-4D9E-8F41-8466BB6C8117}" type="presParOf" srcId="{2CFCF993-0F63-43C6-8897-FFD3FB7E34EA}" destId="{0D3F983D-FA40-4608-A130-7DB43EEFAD51}" srcOrd="0" destOrd="0" presId="urn:microsoft.com/office/officeart/2018/2/layout/IconCircleList"/>
    <dgm:cxn modelId="{D66FE346-41FD-41EB-9EF6-89B9BAB3617A}" type="presParOf" srcId="{2CFCF993-0F63-43C6-8897-FFD3FB7E34EA}" destId="{A2FBC86F-06BD-403D-A732-FB25DFD74058}" srcOrd="1" destOrd="0" presId="urn:microsoft.com/office/officeart/2018/2/layout/IconCircleList"/>
    <dgm:cxn modelId="{D7CFE5FC-D3AB-4CE4-9BE7-E3CF5F88649D}" type="presParOf" srcId="{2CFCF993-0F63-43C6-8897-FFD3FB7E34EA}" destId="{D57E9D70-DF54-44EF-BF52-E2A010C42308}" srcOrd="2" destOrd="0" presId="urn:microsoft.com/office/officeart/2018/2/layout/IconCircleList"/>
    <dgm:cxn modelId="{928BFF63-8573-49C5-9F5B-0C1CE7E12442}" type="presParOf" srcId="{2CFCF993-0F63-43C6-8897-FFD3FB7E34EA}" destId="{C2239C0C-2FCE-4EA3-AEC2-92115468F0E8}" srcOrd="3" destOrd="0" presId="urn:microsoft.com/office/officeart/2018/2/layout/IconCircleList"/>
    <dgm:cxn modelId="{D229FD2F-20C3-4857-8D30-0AE25E16CD22}" type="presParOf" srcId="{B37FE6F7-90CE-4310-A724-41A094B1F3AF}" destId="{28700990-1826-426D-8688-21AF5D793959}" srcOrd="7" destOrd="0" presId="urn:microsoft.com/office/officeart/2018/2/layout/IconCircleList"/>
    <dgm:cxn modelId="{4F82E8FC-E5ED-4472-B875-5AD0B171931C}" type="presParOf" srcId="{B37FE6F7-90CE-4310-A724-41A094B1F3AF}" destId="{2501E6D6-C1E2-4866-9C19-84E421ECC6CB}" srcOrd="8" destOrd="0" presId="urn:microsoft.com/office/officeart/2018/2/layout/IconCircleList"/>
    <dgm:cxn modelId="{0A183743-FBEC-4E23-9C65-1A5ABCB6D97F}" type="presParOf" srcId="{2501E6D6-C1E2-4866-9C19-84E421ECC6CB}" destId="{59DC01C3-71B1-40D3-A250-CB557FA48A96}" srcOrd="0" destOrd="0" presId="urn:microsoft.com/office/officeart/2018/2/layout/IconCircleList"/>
    <dgm:cxn modelId="{16B03FC0-3FCA-4A97-840C-35CA72BB7B04}" type="presParOf" srcId="{2501E6D6-C1E2-4866-9C19-84E421ECC6CB}" destId="{5E99C3D2-7696-49A3-9B10-A7C64A76630C}" srcOrd="1" destOrd="0" presId="urn:microsoft.com/office/officeart/2018/2/layout/IconCircleList"/>
    <dgm:cxn modelId="{0D65C8E2-D7D3-4AF7-B5F6-739403785B2F}" type="presParOf" srcId="{2501E6D6-C1E2-4866-9C19-84E421ECC6CB}" destId="{66EDC100-785E-4899-938D-3127E1D3879D}" srcOrd="2" destOrd="0" presId="urn:microsoft.com/office/officeart/2018/2/layout/IconCircleList"/>
    <dgm:cxn modelId="{D46BB166-A6C7-4792-889F-4E30E1948282}" type="presParOf" srcId="{2501E6D6-C1E2-4866-9C19-84E421ECC6CB}" destId="{204DD482-0871-4D09-9171-08E495AFA753}" srcOrd="3" destOrd="0" presId="urn:microsoft.com/office/officeart/2018/2/layout/IconCircleList"/>
    <dgm:cxn modelId="{4805E64E-27C6-408E-907E-BBB2B8ADB0F7}" type="presParOf" srcId="{B37FE6F7-90CE-4310-A724-41A094B1F3AF}" destId="{7615FCD8-BC33-4372-851E-99951F871A6F}" srcOrd="9" destOrd="0" presId="urn:microsoft.com/office/officeart/2018/2/layout/IconCircleList"/>
    <dgm:cxn modelId="{3643F0A4-4F55-4C51-B18E-ED417BAC356E}" type="presParOf" srcId="{B37FE6F7-90CE-4310-A724-41A094B1F3AF}" destId="{B4E39EE4-A40D-41BD-96C2-C34BE6A8B175}" srcOrd="10" destOrd="0" presId="urn:microsoft.com/office/officeart/2018/2/layout/IconCircleList"/>
    <dgm:cxn modelId="{78CA0F56-9D54-48C7-A362-D73971872CDB}" type="presParOf" srcId="{B4E39EE4-A40D-41BD-96C2-C34BE6A8B175}" destId="{00B33C6F-9476-4E94-AC91-71B53C61F9AF}" srcOrd="0" destOrd="0" presId="urn:microsoft.com/office/officeart/2018/2/layout/IconCircleList"/>
    <dgm:cxn modelId="{40776A0C-1D85-4116-802C-7FB13A8F5E41}" type="presParOf" srcId="{B4E39EE4-A40D-41BD-96C2-C34BE6A8B175}" destId="{D8D6D259-E228-4CE0-A20C-95AE7EBDC082}" srcOrd="1" destOrd="0" presId="urn:microsoft.com/office/officeart/2018/2/layout/IconCircleList"/>
    <dgm:cxn modelId="{C274B70B-4C88-4732-A578-F5082200A84C}" type="presParOf" srcId="{B4E39EE4-A40D-41BD-96C2-C34BE6A8B175}" destId="{93F98C93-4D39-4028-B3C7-7BE6CB242437}" srcOrd="2" destOrd="0" presId="urn:microsoft.com/office/officeart/2018/2/layout/IconCircleList"/>
    <dgm:cxn modelId="{B4802B3F-E747-4117-9C3C-A90D10CBAFEF}" type="presParOf" srcId="{B4E39EE4-A40D-41BD-96C2-C34BE6A8B175}" destId="{5DF16CE8-B746-4B53-A6E5-9CD85586617C}"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C1FBC-4547-4953-8022-7FF13B6A62BB}">
      <dsp:nvSpPr>
        <dsp:cNvPr id="0" name=""/>
        <dsp:cNvSpPr/>
      </dsp:nvSpPr>
      <dsp:spPr>
        <a:xfrm>
          <a:off x="704900" y="423509"/>
          <a:ext cx="753049" cy="753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3E93673-06B1-4967-BB88-61CC8BC30BCE}">
      <dsp:nvSpPr>
        <dsp:cNvPr id="0" name=""/>
        <dsp:cNvSpPr/>
      </dsp:nvSpPr>
      <dsp:spPr>
        <a:xfrm>
          <a:off x="5640" y="1272854"/>
          <a:ext cx="2151568" cy="65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a:t>Predominantly Inattentive Presentation</a:t>
          </a:r>
          <a:endParaRPr lang="en-US" sz="1400" kern="1200"/>
        </a:p>
      </dsp:txBody>
      <dsp:txXfrm>
        <a:off x="5640" y="1272854"/>
        <a:ext cx="2151568" cy="659338"/>
      </dsp:txXfrm>
    </dsp:sp>
    <dsp:sp modelId="{3D58EC31-06FF-4DB9-B6FB-0F4A32F7A91D}">
      <dsp:nvSpPr>
        <dsp:cNvPr id="0" name=""/>
        <dsp:cNvSpPr/>
      </dsp:nvSpPr>
      <dsp:spPr>
        <a:xfrm>
          <a:off x="5640" y="1976981"/>
          <a:ext cx="2151568" cy="68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previously known as ADD, showing up as challenges with attention and concentration </a:t>
          </a:r>
          <a:br>
            <a:rPr lang="en-US" sz="1100" b="0" i="0" kern="1200"/>
          </a:br>
          <a:endParaRPr lang="en-US" sz="1100" kern="1200"/>
        </a:p>
      </dsp:txBody>
      <dsp:txXfrm>
        <a:off x="5640" y="1976981"/>
        <a:ext cx="2151568" cy="685970"/>
      </dsp:txXfrm>
    </dsp:sp>
    <dsp:sp modelId="{2DEFB20E-3D50-4DFD-9A7A-2FA1D152F51E}">
      <dsp:nvSpPr>
        <dsp:cNvPr id="0" name=""/>
        <dsp:cNvSpPr/>
      </dsp:nvSpPr>
      <dsp:spPr>
        <a:xfrm>
          <a:off x="3232993" y="423509"/>
          <a:ext cx="753049" cy="753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F5040F-0408-4C0E-A2BF-91899D87631F}">
      <dsp:nvSpPr>
        <dsp:cNvPr id="0" name=""/>
        <dsp:cNvSpPr/>
      </dsp:nvSpPr>
      <dsp:spPr>
        <a:xfrm>
          <a:off x="2533734" y="1272854"/>
          <a:ext cx="2151568" cy="65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dirty="0"/>
            <a:t>Predominantly Hyperactive and Impulsive Presentation</a:t>
          </a:r>
          <a:endParaRPr lang="en-US" sz="1400" kern="1200" dirty="0"/>
        </a:p>
      </dsp:txBody>
      <dsp:txXfrm>
        <a:off x="2533734" y="1272854"/>
        <a:ext cx="2151568" cy="659338"/>
      </dsp:txXfrm>
    </dsp:sp>
    <dsp:sp modelId="{94DDA103-FF88-4E99-A0A2-5B86BB47B5B2}">
      <dsp:nvSpPr>
        <dsp:cNvPr id="0" name=""/>
        <dsp:cNvSpPr/>
      </dsp:nvSpPr>
      <dsp:spPr>
        <a:xfrm>
          <a:off x="2533734" y="1976981"/>
          <a:ext cx="2151568" cy="68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showing up as challenges with hyperactivity and impulsivity</a:t>
          </a:r>
          <a:br>
            <a:rPr lang="en-US" sz="1100" b="0" i="0" kern="1200"/>
          </a:br>
          <a:endParaRPr lang="en-US" sz="1100" kern="1200"/>
        </a:p>
      </dsp:txBody>
      <dsp:txXfrm>
        <a:off x="2533734" y="1976981"/>
        <a:ext cx="2151568" cy="685970"/>
      </dsp:txXfrm>
    </dsp:sp>
    <dsp:sp modelId="{9045658C-67E7-455E-9885-26A8DAF02836}">
      <dsp:nvSpPr>
        <dsp:cNvPr id="0" name=""/>
        <dsp:cNvSpPr/>
      </dsp:nvSpPr>
      <dsp:spPr>
        <a:xfrm>
          <a:off x="5761087" y="423509"/>
          <a:ext cx="753049" cy="753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5A26AD-18C2-4D31-84F4-ABEF5513B0A9}">
      <dsp:nvSpPr>
        <dsp:cNvPr id="0" name=""/>
        <dsp:cNvSpPr/>
      </dsp:nvSpPr>
      <dsp:spPr>
        <a:xfrm>
          <a:off x="5061827" y="1272854"/>
          <a:ext cx="2151568" cy="65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a:t>Combined Presentation</a:t>
          </a:r>
          <a:endParaRPr lang="en-US" sz="1400" kern="1200"/>
        </a:p>
      </dsp:txBody>
      <dsp:txXfrm>
        <a:off x="5061827" y="1272854"/>
        <a:ext cx="2151568" cy="659338"/>
      </dsp:txXfrm>
    </dsp:sp>
    <dsp:sp modelId="{26CB97DE-32C9-441F-9A0B-AAC18ACC6BF9}">
      <dsp:nvSpPr>
        <dsp:cNvPr id="0" name=""/>
        <dsp:cNvSpPr/>
      </dsp:nvSpPr>
      <dsp:spPr>
        <a:xfrm>
          <a:off x="5061827" y="1976981"/>
          <a:ext cx="2151568" cy="68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which involves challenges of inattentiveness, hyperactivity and impulsivity </a:t>
          </a:r>
          <a:endParaRPr lang="en-US" sz="1100" kern="1200"/>
        </a:p>
      </dsp:txBody>
      <dsp:txXfrm>
        <a:off x="5061827" y="1976981"/>
        <a:ext cx="2151568" cy="685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613D8-1ACB-4983-AA08-97A6AAACDC84}">
      <dsp:nvSpPr>
        <dsp:cNvPr id="0" name=""/>
        <dsp:cNvSpPr/>
      </dsp:nvSpPr>
      <dsp:spPr>
        <a:xfrm>
          <a:off x="489391" y="23949"/>
          <a:ext cx="826132" cy="82613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C6F6F-13D3-4DF9-8FA0-DD2CFCC59DDE}">
      <dsp:nvSpPr>
        <dsp:cNvPr id="0" name=""/>
        <dsp:cNvSpPr/>
      </dsp:nvSpPr>
      <dsp:spPr>
        <a:xfrm>
          <a:off x="662879" y="197437"/>
          <a:ext cx="479157" cy="4791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DABFA0-3671-45DE-9E4B-20BC1914A961}">
      <dsp:nvSpPr>
        <dsp:cNvPr id="0" name=""/>
        <dsp:cNvSpPr/>
      </dsp:nvSpPr>
      <dsp:spPr>
        <a:xfrm>
          <a:off x="1492553" y="23949"/>
          <a:ext cx="1947313" cy="82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Activation</a:t>
          </a:r>
          <a:r>
            <a:rPr lang="en-US" sz="1400" kern="1200"/>
            <a:t> - Organizing, prioritizing and activating to work</a:t>
          </a:r>
        </a:p>
      </dsp:txBody>
      <dsp:txXfrm>
        <a:off x="1492553" y="23949"/>
        <a:ext cx="1947313" cy="826132"/>
      </dsp:txXfrm>
    </dsp:sp>
    <dsp:sp modelId="{D4694400-696B-4B0E-9001-C092F0949720}">
      <dsp:nvSpPr>
        <dsp:cNvPr id="0" name=""/>
        <dsp:cNvSpPr/>
      </dsp:nvSpPr>
      <dsp:spPr>
        <a:xfrm>
          <a:off x="3779170" y="23949"/>
          <a:ext cx="826132" cy="82613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487AAB-7D7E-47A9-827D-6D3439A38D0D}">
      <dsp:nvSpPr>
        <dsp:cNvPr id="0" name=""/>
        <dsp:cNvSpPr/>
      </dsp:nvSpPr>
      <dsp:spPr>
        <a:xfrm>
          <a:off x="3952658" y="197437"/>
          <a:ext cx="479157" cy="4791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0A67D4-B257-4D94-8ACE-AE5C6265EF57}">
      <dsp:nvSpPr>
        <dsp:cNvPr id="0" name=""/>
        <dsp:cNvSpPr/>
      </dsp:nvSpPr>
      <dsp:spPr>
        <a:xfrm>
          <a:off x="4782332" y="23949"/>
          <a:ext cx="1947313" cy="82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Focus</a:t>
          </a:r>
          <a:r>
            <a:rPr lang="en-US" sz="1400" kern="1200"/>
            <a:t> - Focusing, sustaining and shifting attention to tasks</a:t>
          </a:r>
        </a:p>
      </dsp:txBody>
      <dsp:txXfrm>
        <a:off x="4782332" y="23949"/>
        <a:ext cx="1947313" cy="826132"/>
      </dsp:txXfrm>
    </dsp:sp>
    <dsp:sp modelId="{BE85588D-941D-4DCB-9309-D9D8B3314477}">
      <dsp:nvSpPr>
        <dsp:cNvPr id="0" name=""/>
        <dsp:cNvSpPr/>
      </dsp:nvSpPr>
      <dsp:spPr>
        <a:xfrm>
          <a:off x="489391" y="1500796"/>
          <a:ext cx="826132" cy="82613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1EDABF-1A40-4C0D-B5B2-C99995903014}">
      <dsp:nvSpPr>
        <dsp:cNvPr id="0" name=""/>
        <dsp:cNvSpPr/>
      </dsp:nvSpPr>
      <dsp:spPr>
        <a:xfrm>
          <a:off x="662879" y="1674283"/>
          <a:ext cx="479157" cy="4791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A99711-D26F-4A02-8E2A-8D4EEF9CE853}">
      <dsp:nvSpPr>
        <dsp:cNvPr id="0" name=""/>
        <dsp:cNvSpPr/>
      </dsp:nvSpPr>
      <dsp:spPr>
        <a:xfrm>
          <a:off x="1492553" y="1500796"/>
          <a:ext cx="1947313" cy="82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Effort</a:t>
          </a:r>
          <a:r>
            <a:rPr lang="en-US" sz="1400" kern="1200"/>
            <a:t> - Regulating alertness, sustaining effort and processing speed</a:t>
          </a:r>
        </a:p>
      </dsp:txBody>
      <dsp:txXfrm>
        <a:off x="1492553" y="1500796"/>
        <a:ext cx="1947313" cy="826132"/>
      </dsp:txXfrm>
    </dsp:sp>
    <dsp:sp modelId="{0D3F983D-FA40-4608-A130-7DB43EEFAD51}">
      <dsp:nvSpPr>
        <dsp:cNvPr id="0" name=""/>
        <dsp:cNvSpPr/>
      </dsp:nvSpPr>
      <dsp:spPr>
        <a:xfrm>
          <a:off x="3779170" y="1500796"/>
          <a:ext cx="826132" cy="82613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BC86F-06BD-403D-A732-FB25DFD74058}">
      <dsp:nvSpPr>
        <dsp:cNvPr id="0" name=""/>
        <dsp:cNvSpPr/>
      </dsp:nvSpPr>
      <dsp:spPr>
        <a:xfrm>
          <a:off x="3952658" y="1674283"/>
          <a:ext cx="479157" cy="4791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239C0C-2FCE-4EA3-AEC2-92115468F0E8}">
      <dsp:nvSpPr>
        <dsp:cNvPr id="0" name=""/>
        <dsp:cNvSpPr/>
      </dsp:nvSpPr>
      <dsp:spPr>
        <a:xfrm>
          <a:off x="4782332" y="1500796"/>
          <a:ext cx="1947313" cy="82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Emotion</a:t>
          </a:r>
          <a:r>
            <a:rPr lang="en-US" sz="1400" kern="1200"/>
            <a:t> - Managing frustration and modulating emotions</a:t>
          </a:r>
        </a:p>
      </dsp:txBody>
      <dsp:txXfrm>
        <a:off x="4782332" y="1500796"/>
        <a:ext cx="1947313" cy="826132"/>
      </dsp:txXfrm>
    </dsp:sp>
    <dsp:sp modelId="{59DC01C3-71B1-40D3-A250-CB557FA48A96}">
      <dsp:nvSpPr>
        <dsp:cNvPr id="0" name=""/>
        <dsp:cNvSpPr/>
      </dsp:nvSpPr>
      <dsp:spPr>
        <a:xfrm>
          <a:off x="489391" y="2977642"/>
          <a:ext cx="826132" cy="82613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9C3D2-7696-49A3-9B10-A7C64A76630C}">
      <dsp:nvSpPr>
        <dsp:cNvPr id="0" name=""/>
        <dsp:cNvSpPr/>
      </dsp:nvSpPr>
      <dsp:spPr>
        <a:xfrm>
          <a:off x="662879" y="3151130"/>
          <a:ext cx="479157" cy="4791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4DD482-0871-4D09-9171-08E495AFA753}">
      <dsp:nvSpPr>
        <dsp:cNvPr id="0" name=""/>
        <dsp:cNvSpPr/>
      </dsp:nvSpPr>
      <dsp:spPr>
        <a:xfrm>
          <a:off x="1492553" y="2977642"/>
          <a:ext cx="1947313" cy="82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Memory</a:t>
          </a:r>
          <a:r>
            <a:rPr lang="en-US" sz="1400" kern="1200"/>
            <a:t> - Utilizing working memory and accessing recall</a:t>
          </a:r>
        </a:p>
      </dsp:txBody>
      <dsp:txXfrm>
        <a:off x="1492553" y="2977642"/>
        <a:ext cx="1947313" cy="826132"/>
      </dsp:txXfrm>
    </dsp:sp>
    <dsp:sp modelId="{00B33C6F-9476-4E94-AC91-71B53C61F9AF}">
      <dsp:nvSpPr>
        <dsp:cNvPr id="0" name=""/>
        <dsp:cNvSpPr/>
      </dsp:nvSpPr>
      <dsp:spPr>
        <a:xfrm>
          <a:off x="3779170" y="2977642"/>
          <a:ext cx="826132" cy="82613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D6D259-E228-4CE0-A20C-95AE7EBDC082}">
      <dsp:nvSpPr>
        <dsp:cNvPr id="0" name=""/>
        <dsp:cNvSpPr/>
      </dsp:nvSpPr>
      <dsp:spPr>
        <a:xfrm>
          <a:off x="3952658" y="3151130"/>
          <a:ext cx="479157" cy="4791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F16CE8-B746-4B53-A6E5-9CD85586617C}">
      <dsp:nvSpPr>
        <dsp:cNvPr id="0" name=""/>
        <dsp:cNvSpPr/>
      </dsp:nvSpPr>
      <dsp:spPr>
        <a:xfrm>
          <a:off x="4782332" y="2977642"/>
          <a:ext cx="1947313" cy="82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Action</a:t>
          </a:r>
          <a:r>
            <a:rPr lang="en-US" sz="1400" kern="1200"/>
            <a:t> - Monitoring and self-regulating action</a:t>
          </a:r>
        </a:p>
      </dsp:txBody>
      <dsp:txXfrm>
        <a:off x="4782332" y="2977642"/>
        <a:ext cx="1947313" cy="82613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5FE5C3-218C-4521-943A-7E8EFFE3A5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06EAFF-49DC-4575-AB3B-245C9AC716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FCBC-40B8-4499-87CF-7F1CDB93459F}" type="datetimeFigureOut">
              <a:rPr lang="en-US" smtClean="0"/>
              <a:t>9/27/24</a:t>
            </a:fld>
            <a:endParaRPr lang="en-US"/>
          </a:p>
        </p:txBody>
      </p:sp>
      <p:sp>
        <p:nvSpPr>
          <p:cNvPr id="4" name="Footer Placeholder 3">
            <a:extLst>
              <a:ext uri="{FF2B5EF4-FFF2-40B4-BE49-F238E27FC236}">
                <a16:creationId xmlns:a16="http://schemas.microsoft.com/office/drawing/2014/main" id="{22229735-F3C5-4EA7-A9B9-52A3C51BA5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DA5C5F-9442-432E-879D-6EB29B21E0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4DD5B4-7B5D-49CC-8EAF-ED66E738F456}" type="slidenum">
              <a:rPr lang="en-US" smtClean="0"/>
              <a:t>‹#›</a:t>
            </a:fld>
            <a:endParaRPr lang="en-US"/>
          </a:p>
        </p:txBody>
      </p:sp>
    </p:spTree>
    <p:extLst>
      <p:ext uri="{BB962C8B-B14F-4D97-AF65-F5344CB8AC3E}">
        <p14:creationId xmlns:p14="http://schemas.microsoft.com/office/powerpoint/2010/main" val="1615698718"/>
      </p:ext>
    </p:extLst>
  </p:cSld>
  <p:clrMap bg1="lt1" tx1="dk1" bg2="lt2" tx2="dk2" accent1="accent1" accent2="accent2" accent3="accent3" accent4="accent4" accent5="accent5" accent6="accent6" hlink="hlink" folHlink="folHlink"/>
  <p:hf sldNum="0"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92"/>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3164 466,'8'0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90"/>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4265 588,'60'0,"14"10,12-8,0 8,1-10,-14 0,10 0,-34 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2059 601,'0'1,"16"30,-1-7,1 8,-10-20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73"/>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1,'63'0,"0"0,3 0,-30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9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3812 1052,'5'0,"25"0,-6 0,0 0,7-7,-16 5,16-5,-16 1,7 4,-8-4,8 6,-6 0,6 0,-9 0,1 0,6 0,-6 0,-60-17,-2 3,-46-13,10 5,24-6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96"/>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0 809,'0'1,"0"21,0-6,0 6,0 0,0-7,0 7,0-8,0 0,0 5,0-4,0 5,0-6,0-1,0 6,0-5,0 4,0-1,27-41,-6 20,24-44,-13 29,12-5,-9 7,19 7,-19 2,-2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9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417 3,'87'0,"-1"0,-49 0,1 0,9 0,-10 0,14 0,-1 0,1 0,-1 0,0 0,1 0,-1 0,1 0,-1 0,1 0,-14 0,10 0,-23 31,24-24,-24 24,23-31,-22 0,9 0,0 0,-10 0,23 0,-22 0,9 0,0 0,-10 0,11 0,8 0,-3 0,7 0,0 0,-23 0,10 0,-13 0,1 0,8 0,-6 0,6 0,4 0,-9 0,9 0,-13 0,13 0,-10 0,24 0,-24 0,23 0,-10 36,14-27,-1 63,17-63,-12 27,12-36,-16 36,16-27,-13 27,1-36,-8 36,-23-27,23 27,-22-36,9 0,0 0,-10 0,11 0,-14 0,13 0,-10 0,10 0,-13 0,1 0,7 0,-7 27,7-21,-11 48,11-47,-7 20,7-27,1 0,-8 0,9 0,3 0,4 0,-1 0,-3 31,0-24,-9 54,9-53,-13 52,0-21,0 29,0-30,0 23,-9 7,-2 5,-10 25,0-32,0 29,0-19,0 19,0 1,0-86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7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5809 1341,'17'0,"-2"0,7 0,-8 0,0 0,5 11,-5-3,4 10,-11-5,-1-1,-37 8,-2-11,-30 5,44-11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81"/>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3569 1696,'-8'3,"-36"15,11-2,1-7,7 4,-5-11,14 10,-6-5,8 1,0 4,0-10,0 10,1-6,-4 2,3-3,-3-5,-2 0,4-6,-5 4,6-4,-8-1,-2 5,-20-14,9 7,-9-9,1 1,-3-1,-1 7,-7-5,8 5,0 0,-9 3,20 8,-19 0,7 0,-10 0,0 0,0 0,0 0,0 0,0 0,0 0,0 0,0 0,0 0,0 0,0 0,0 0,0 0,0 8,0-6,0 7,-25-9,19 8,-9-6,18 7,19-9,-9 0,11 0,1 0,-1 0,9 0,-7 0,15 0,-14 0,14 0,-15 0,15 0,-14 0,5 0,-7 0,-1-8,9 7,-7-14,7 13,-4-10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431 656,'-28'0,"-7"0,-3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87"/>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4963 770,'-61'5,"-38"-4,0-2,15 1,-1 0,17 0,-3 0,2 0,7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3:58:13.78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5560 631,'9'0,"24"0,-9 0,6 0,-14 0,20 6,-18-4,10 10,-15-10,1 4,5 0,-5-5,5 11,-7-6,-6 7,0 4,-6-3,-39-2,-24-7,4-4,-6-2,43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1816594-F6E9-416F-8865-8E643AB4FFED}" type="datetimeFigureOut">
              <a:rPr lang="sv-SE"/>
              <a:pPr>
                <a:defRPr/>
              </a:pPr>
              <a:t>2024-09-27</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261EC2E-15D6-410E-860F-4A8EEF3D22C6}" type="slidenum">
              <a:rPr lang="sv-SE"/>
              <a:pPr>
                <a:defRPr/>
              </a:pPr>
              <a:t>‹#›</a:t>
            </a:fld>
            <a:endParaRPr lang="sv-SE"/>
          </a:p>
        </p:txBody>
      </p:sp>
    </p:spTree>
    <p:extLst>
      <p:ext uri="{BB962C8B-B14F-4D97-AF65-F5344CB8AC3E}">
        <p14:creationId xmlns:p14="http://schemas.microsoft.com/office/powerpoint/2010/main" val="4059691143"/>
      </p:ext>
    </p:extLst>
  </p:cSld>
  <p:clrMap bg1="lt1" tx1="dk1" bg2="lt2" tx2="dk2" accent1="accent1" accent2="accent2" accent3="accent3" accent4="accent4" accent5="accent5" accent6="accent6" hlink="hlink" folHlink="folHlink"/>
  <p:hf sldNum="0" hd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arpbrains.com/blog/2013/06/25/sensible-and-perplexing-changes-in-adhd-diagnostic-criteria-dsm-v/"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add.org/?page=DSM5" TargetMode="External"/><Relationship Id="rId4" Type="http://schemas.openxmlformats.org/officeDocument/2006/relationships/hyperlink" Target="http://www.drthomasebrown.com/dsm-5-changes-in-adhd-diagnostic-criteri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meded.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latshållare för bildobjekt 1"/>
          <p:cNvSpPr>
            <a:spLocks noGrp="1" noRot="1" noChangeAspect="1"/>
          </p:cNvSpPr>
          <p:nvPr>
            <p:ph type="sldImg"/>
          </p:nvPr>
        </p:nvSpPr>
        <p:spPr bwMode="auto">
          <a:noFill/>
          <a:ln>
            <a:solidFill>
              <a:srgbClr val="000000"/>
            </a:solidFill>
            <a:miter lim="800000"/>
            <a:headEnd/>
            <a:tailEnd/>
          </a:ln>
        </p:spPr>
      </p:sp>
      <p:sp>
        <p:nvSpPr>
          <p:cNvPr id="3993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sz="1000" u="sng"/>
              <a:t>There might be other diagnostic tools that may vary from country to country</a:t>
            </a:r>
          </a:p>
          <a:p>
            <a:pPr marL="0" lvl="1">
              <a:spcBef>
                <a:spcPct val="0"/>
              </a:spcBef>
            </a:pPr>
            <a:r>
              <a:rPr lang="en-US" sz="1000"/>
              <a:t>The International Classification of Diseases (ICD) is the standard diagnostic tool for epidemiology, health management and clinical purposes. This includes the analysis of the general health situation of population groups. It is used to monitor the incidence and prevalence of diseases and other health problems.</a:t>
            </a:r>
          </a:p>
          <a:p>
            <a:pPr marL="0" lvl="1">
              <a:spcBef>
                <a:spcPct val="0"/>
              </a:spcBef>
            </a:pPr>
            <a:endParaRPr lang="en-US" sz="1000"/>
          </a:p>
          <a:p>
            <a:pPr>
              <a:spcBef>
                <a:spcPct val="0"/>
              </a:spcBef>
            </a:pPr>
            <a:r>
              <a:rPr lang="en-US" sz="1000"/>
              <a:t>In DSM-IV, there were 3 ADHD subtypes:</a:t>
            </a:r>
          </a:p>
          <a:p>
            <a:pPr>
              <a:spcBef>
                <a:spcPct val="0"/>
              </a:spcBef>
            </a:pPr>
            <a:r>
              <a:rPr lang="en-US" sz="1000" u="sng">
                <a:hlinkClick r:id="rId3"/>
              </a:rPr>
              <a:t>http://sharpbrains.com/blog/2013/06/25/sensible-and-perplexing-changes-in-adhd-diagnostic-criteria-dsm-v/</a:t>
            </a:r>
          </a:p>
          <a:p>
            <a:pPr>
              <a:spcBef>
                <a:spcPct val="0"/>
              </a:spcBef>
            </a:pPr>
            <a:r>
              <a:rPr lang="en-US" sz="1000"/>
              <a:t>Combined Type for individuals who showed at least 6 inat­ten­tive and 6 hyperactive-impulsive symptoms, in addi­tion to meeting all the other criteria;</a:t>
            </a:r>
          </a:p>
          <a:p>
            <a:pPr>
              <a:spcBef>
                <a:spcPct val="0"/>
              </a:spcBef>
            </a:pPr>
            <a:r>
              <a:rPr lang="en-US" sz="1000"/>
              <a:t>Predominantly Inattentive Type when sufficient inattentive but insufficient hyperactive-impulsive symptoms were present; and,</a:t>
            </a:r>
          </a:p>
          <a:p>
            <a:pPr>
              <a:spcBef>
                <a:spcPct val="0"/>
              </a:spcBef>
            </a:pPr>
            <a:r>
              <a:rPr lang="en-US" sz="1000"/>
              <a:t>Predominantly Hyperactive-Impulsive Type when sufficient  hyperactive-impulsive symptoms inattentive but insufficient inattentive symptoms were present.</a:t>
            </a:r>
          </a:p>
          <a:p>
            <a:pPr>
              <a:spcBef>
                <a:spcPct val="0"/>
              </a:spcBef>
            </a:pPr>
            <a:endParaRPr lang="en-US" sz="1000"/>
          </a:p>
          <a:p>
            <a:pPr>
              <a:spcBef>
                <a:spcPct val="0"/>
              </a:spcBef>
            </a:pPr>
            <a:r>
              <a:rPr lang="en-US" sz="1000"/>
              <a:t>In DSM-V these categories have been retained, but are now referred to as Combined presentation, Predominantly inattentive presentation, and Predominantly hyperactive-impulsive presentation. I suspect this wording change reflects a desire to move from the more static language of ‘types’ to use terminology that better reflects the fluidity and change in how the disorder may present in the same individual over time.</a:t>
            </a:r>
          </a:p>
          <a:p>
            <a:pPr>
              <a:spcBef>
                <a:spcPct val="0"/>
              </a:spcBef>
            </a:pPr>
            <a:r>
              <a:rPr lang="en-US" sz="1000"/>
              <a:t>More DSM-5 reading re ADHD:</a:t>
            </a:r>
          </a:p>
          <a:p>
            <a:pPr>
              <a:spcBef>
                <a:spcPct val="0"/>
              </a:spcBef>
            </a:pPr>
            <a:r>
              <a:rPr lang="en-US" sz="1000"/>
              <a:t>From Dr. Thomas Brown</a:t>
            </a:r>
          </a:p>
          <a:p>
            <a:pPr>
              <a:spcBef>
                <a:spcPct val="0"/>
              </a:spcBef>
            </a:pPr>
            <a:r>
              <a:rPr lang="en-US" sz="1000" u="sng">
                <a:hlinkClick r:id="rId4"/>
              </a:rPr>
              <a:t>http://www.drthomasebrown.com/dsm-5-changes-in-adhd-diagnostic-criteria/</a:t>
            </a:r>
          </a:p>
          <a:p>
            <a:pPr>
              <a:spcBef>
                <a:spcPct val="0"/>
              </a:spcBef>
            </a:pPr>
            <a:r>
              <a:rPr lang="en-US" sz="1000"/>
              <a:t>from ADDA</a:t>
            </a:r>
          </a:p>
          <a:p>
            <a:pPr>
              <a:spcBef>
                <a:spcPct val="0"/>
              </a:spcBef>
            </a:pPr>
            <a:r>
              <a:rPr lang="en-US" sz="1000" u="sng">
                <a:hlinkClick r:id="rId5"/>
              </a:rPr>
              <a:t>http://www.add.org/?page=DSM5</a:t>
            </a:r>
          </a:p>
          <a:p>
            <a:pPr marL="0" lvl="1">
              <a:spcBef>
                <a:spcPct val="0"/>
              </a:spcBef>
            </a:pPr>
            <a:endParaRPr lang="en-US" sz="1000"/>
          </a:p>
          <a:p>
            <a:pPr>
              <a:spcBef>
                <a:spcPct val="0"/>
              </a:spcBef>
            </a:pPr>
            <a:endParaRPr lang="sv-SE" sz="1000"/>
          </a:p>
        </p:txBody>
      </p:sp>
      <p:sp>
        <p:nvSpPr>
          <p:cNvPr id="2" name="Footer Placeholder 1">
            <a:extLst>
              <a:ext uri="{FF2B5EF4-FFF2-40B4-BE49-F238E27FC236}">
                <a16:creationId xmlns:a16="http://schemas.microsoft.com/office/drawing/2014/main" id="{C18BE058-1F0F-4105-9EA9-78CF6B53B483}"/>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306172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tshållare för bildobjekt 1"/>
          <p:cNvSpPr>
            <a:spLocks noGrp="1" noRot="1" noChangeAspect="1"/>
          </p:cNvSpPr>
          <p:nvPr>
            <p:ph type="sldImg"/>
          </p:nvPr>
        </p:nvSpPr>
        <p:spPr bwMode="auto">
          <a:noFill/>
          <a:ln>
            <a:solidFill>
              <a:srgbClr val="000000"/>
            </a:solidFill>
            <a:miter lim="800000"/>
            <a:headEnd/>
            <a:tailEnd/>
          </a:ln>
        </p:spPr>
      </p:sp>
      <p:sp>
        <p:nvSpPr>
          <p:cNvPr id="41986"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u="sng" dirty="0">
                <a:hlinkClick r:id="rId3"/>
              </a:rPr>
              <a:t>http://www.gmeded.com</a:t>
            </a:r>
            <a:endParaRPr lang="sv-SE" dirty="0"/>
          </a:p>
        </p:txBody>
      </p:sp>
      <p:sp>
        <p:nvSpPr>
          <p:cNvPr id="2" name="Footer Placeholder 1">
            <a:extLst>
              <a:ext uri="{FF2B5EF4-FFF2-40B4-BE49-F238E27FC236}">
                <a16:creationId xmlns:a16="http://schemas.microsoft.com/office/drawing/2014/main" id="{31F48444-0E74-48F2-8420-579DC590BA88}"/>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229033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tshållare för bildobjekt 1"/>
          <p:cNvSpPr>
            <a:spLocks noGrp="1" noRot="1" noChangeAspect="1"/>
          </p:cNvSpPr>
          <p:nvPr>
            <p:ph type="sldImg"/>
          </p:nvPr>
        </p:nvSpPr>
        <p:spPr bwMode="auto">
          <a:noFill/>
          <a:ln>
            <a:solidFill>
              <a:srgbClr val="000000"/>
            </a:solidFill>
            <a:miter lim="800000"/>
            <a:headEnd/>
            <a:tailEnd/>
          </a:ln>
        </p:spPr>
      </p:sp>
      <p:sp>
        <p:nvSpPr>
          <p:cNvPr id="4403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Picture from: http://</a:t>
            </a:r>
            <a:r>
              <a:rPr lang="sv-SE" dirty="0" err="1"/>
              <a:t>www.insweb.com</a:t>
            </a:r>
            <a:r>
              <a:rPr lang="sv-SE" dirty="0"/>
              <a:t>/</a:t>
            </a:r>
            <a:r>
              <a:rPr lang="sv-SE" dirty="0" err="1"/>
              <a:t>news</a:t>
            </a:r>
            <a:r>
              <a:rPr lang="sv-SE" dirty="0"/>
              <a:t>-features/adult-</a:t>
            </a:r>
            <a:r>
              <a:rPr lang="sv-SE" dirty="0" err="1"/>
              <a:t>adhd.html</a:t>
            </a:r>
            <a:endParaRPr lang="sv-SE" dirty="0"/>
          </a:p>
        </p:txBody>
      </p:sp>
      <p:sp>
        <p:nvSpPr>
          <p:cNvPr id="2" name="Footer Placeholder 1">
            <a:extLst>
              <a:ext uri="{FF2B5EF4-FFF2-40B4-BE49-F238E27FC236}">
                <a16:creationId xmlns:a16="http://schemas.microsoft.com/office/drawing/2014/main" id="{D213D206-2E1E-4D23-A132-C75D318EC479}"/>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837669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Platshållare för bildobjekt 1"/>
          <p:cNvSpPr>
            <a:spLocks noGrp="1" noRot="1" noChangeAspect="1"/>
          </p:cNvSpPr>
          <p:nvPr>
            <p:ph type="sldImg"/>
          </p:nvPr>
        </p:nvSpPr>
        <p:spPr bwMode="auto">
          <a:noFill/>
          <a:ln>
            <a:solidFill>
              <a:srgbClr val="000000"/>
            </a:solidFill>
            <a:miter lim="800000"/>
            <a:headEnd/>
            <a:tailEnd/>
          </a:ln>
        </p:spPr>
      </p:sp>
      <p:sp>
        <p:nvSpPr>
          <p:cNvPr id="46082"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a-DK" dirty="0"/>
          </a:p>
        </p:txBody>
      </p:sp>
      <p:sp>
        <p:nvSpPr>
          <p:cNvPr id="46083"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C5938F-89A7-4AD6-82FA-4FCA6EFF96D5}" type="slidenum">
              <a:rPr lang="sv-SE">
                <a:cs typeface="Arial" pitchFamily="34" charset="0"/>
              </a:rPr>
              <a:pPr fontAlgn="base">
                <a:spcBef>
                  <a:spcPct val="0"/>
                </a:spcBef>
                <a:spcAft>
                  <a:spcPct val="0"/>
                </a:spcAft>
              </a:pPr>
              <a:t>14</a:t>
            </a:fld>
            <a:endParaRPr lang="sv-SE">
              <a:cs typeface="Arial" pitchFamily="34" charset="0"/>
            </a:endParaRPr>
          </a:p>
        </p:txBody>
      </p:sp>
    </p:spTree>
    <p:extLst>
      <p:ext uri="{BB962C8B-B14F-4D97-AF65-F5344CB8AC3E}">
        <p14:creationId xmlns:p14="http://schemas.microsoft.com/office/powerpoint/2010/main" val="45673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Platshållare för bildobjekt 1"/>
          <p:cNvSpPr>
            <a:spLocks noGrp="1" noRot="1" noChangeAspect="1"/>
          </p:cNvSpPr>
          <p:nvPr>
            <p:ph type="sldImg"/>
          </p:nvPr>
        </p:nvSpPr>
        <p:spPr bwMode="auto">
          <a:noFill/>
          <a:ln>
            <a:solidFill>
              <a:srgbClr val="000000"/>
            </a:solidFill>
            <a:miter lim="800000"/>
            <a:headEnd/>
            <a:tailEnd/>
          </a:ln>
        </p:spPr>
      </p:sp>
      <p:sp>
        <p:nvSpPr>
          <p:cNvPr id="48130"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Picture source: </a:t>
            </a:r>
            <a:r>
              <a:rPr lang="sv-SE" dirty="0" err="1"/>
              <a:t>Pixabay</a:t>
            </a:r>
            <a:endParaRPr lang="sv-SE" dirty="0"/>
          </a:p>
          <a:p>
            <a:pPr>
              <a:spcBef>
                <a:spcPct val="0"/>
              </a:spcBef>
            </a:pPr>
            <a:endParaRPr lang="sv-SE" dirty="0"/>
          </a:p>
        </p:txBody>
      </p:sp>
      <p:sp>
        <p:nvSpPr>
          <p:cNvPr id="2" name="Footer Placeholder 1">
            <a:extLst>
              <a:ext uri="{FF2B5EF4-FFF2-40B4-BE49-F238E27FC236}">
                <a16:creationId xmlns:a16="http://schemas.microsoft.com/office/drawing/2014/main" id="{7358B23A-8507-44FC-96EB-9DD6E31244A5}"/>
              </a:ext>
            </a:extLst>
          </p:cNvPr>
          <p:cNvSpPr>
            <a:spLocks noGrp="1"/>
          </p:cNvSpPr>
          <p:nvPr>
            <p:ph type="ftr" sz="quarter" idx="4"/>
          </p:nvPr>
        </p:nvSpPr>
        <p:spPr/>
        <p:txBody>
          <a:bodyPr/>
          <a:lstStyle/>
          <a:p>
            <a:pPr>
              <a:defRPr/>
            </a:pPr>
            <a:endParaRPr lang="sv-SE" dirty="0"/>
          </a:p>
        </p:txBody>
      </p:sp>
    </p:spTree>
    <p:extLst>
      <p:ext uri="{BB962C8B-B14F-4D97-AF65-F5344CB8AC3E}">
        <p14:creationId xmlns:p14="http://schemas.microsoft.com/office/powerpoint/2010/main" val="405619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Platshållare för bildobjekt 1"/>
          <p:cNvSpPr>
            <a:spLocks noGrp="1" noRot="1" noChangeAspect="1"/>
          </p:cNvSpPr>
          <p:nvPr>
            <p:ph type="sldImg"/>
          </p:nvPr>
        </p:nvSpPr>
        <p:spPr bwMode="auto">
          <a:noFill/>
          <a:ln>
            <a:solidFill>
              <a:srgbClr val="000000"/>
            </a:solidFill>
            <a:miter lim="800000"/>
            <a:headEnd/>
            <a:tailEnd/>
          </a:ln>
        </p:spPr>
      </p:sp>
      <p:sp>
        <p:nvSpPr>
          <p:cNvPr id="5017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L</a:t>
            </a:r>
            <a:r>
              <a:rPr lang="da-DK" dirty="0" err="1"/>
              <a:t>osing</a:t>
            </a:r>
            <a:r>
              <a:rPr lang="da-DK" dirty="0"/>
              <a:t> jobs; </a:t>
            </a:r>
            <a:r>
              <a:rPr lang="da-DK" dirty="0" err="1"/>
              <a:t>late</a:t>
            </a:r>
            <a:r>
              <a:rPr lang="da-DK" dirty="0"/>
              <a:t> for </a:t>
            </a:r>
            <a:r>
              <a:rPr lang="da-DK" dirty="0" err="1"/>
              <a:t>work</a:t>
            </a:r>
            <a:r>
              <a:rPr lang="da-DK" dirty="0"/>
              <a:t>; job performance, no promotions</a:t>
            </a:r>
            <a:endParaRPr lang="sv-SE" dirty="0"/>
          </a:p>
          <a:p>
            <a:pPr>
              <a:spcBef>
                <a:spcPct val="0"/>
              </a:spcBef>
            </a:pPr>
            <a:endParaRPr lang="sv-SE" dirty="0"/>
          </a:p>
          <a:p>
            <a:pPr>
              <a:spcBef>
                <a:spcPct val="0"/>
              </a:spcBef>
            </a:pPr>
            <a:r>
              <a:rPr lang="sv-SE" dirty="0"/>
              <a:t>Picture source: Microsoft ClipArt Online</a:t>
            </a:r>
          </a:p>
          <a:p>
            <a:pPr>
              <a:spcBef>
                <a:spcPct val="0"/>
              </a:spcBef>
            </a:pPr>
            <a:endParaRPr lang="sv-SE" dirty="0"/>
          </a:p>
        </p:txBody>
      </p:sp>
      <p:sp>
        <p:nvSpPr>
          <p:cNvPr id="2" name="Footer Placeholder 1">
            <a:extLst>
              <a:ext uri="{FF2B5EF4-FFF2-40B4-BE49-F238E27FC236}">
                <a16:creationId xmlns:a16="http://schemas.microsoft.com/office/drawing/2014/main" id="{2D890D7B-0441-4C90-90AC-8AD050C1C4E7}"/>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65679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latshållare för bildobjekt 1"/>
          <p:cNvSpPr>
            <a:spLocks noGrp="1" noRot="1" noChangeAspect="1"/>
          </p:cNvSpPr>
          <p:nvPr>
            <p:ph type="sldImg"/>
          </p:nvPr>
        </p:nvSpPr>
        <p:spPr bwMode="auto">
          <a:noFill/>
          <a:ln>
            <a:solidFill>
              <a:srgbClr val="000000"/>
            </a:solidFill>
            <a:miter lim="800000"/>
            <a:headEnd/>
            <a:tailEnd/>
          </a:ln>
        </p:spPr>
      </p:sp>
      <p:sp>
        <p:nvSpPr>
          <p:cNvPr id="52226"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a-DK"/>
              <a:t>Think of it is an Orchestra. To make the orchestra perform well, it needs a conductor.  If the conductor is not in control, the orchestra will perform poorly.  </a:t>
            </a:r>
            <a:endParaRPr lang="sv-SE"/>
          </a:p>
          <a:p>
            <a:pPr>
              <a:spcBef>
                <a:spcPct val="0"/>
              </a:spcBef>
            </a:pPr>
            <a:r>
              <a:rPr lang="da-DK"/>
              <a:t>Likewise, with ADHD if one has trouble with the 6 Executive Functions, they can’t perform well either. </a:t>
            </a:r>
            <a:endParaRPr lang="sv-SE"/>
          </a:p>
          <a:p>
            <a:pPr>
              <a:spcBef>
                <a:spcPct val="0"/>
              </a:spcBef>
            </a:pPr>
            <a:endParaRPr lang="sv-SE"/>
          </a:p>
        </p:txBody>
      </p:sp>
      <p:sp>
        <p:nvSpPr>
          <p:cNvPr id="2" name="Footer Placeholder 1">
            <a:extLst>
              <a:ext uri="{FF2B5EF4-FFF2-40B4-BE49-F238E27FC236}">
                <a16:creationId xmlns:a16="http://schemas.microsoft.com/office/drawing/2014/main" id="{60931A6C-FAA5-4432-B8B2-DF2445FEC9AA}"/>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4122580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bwMode="auto">
          <a:noFill/>
          <a:ln>
            <a:solidFill>
              <a:srgbClr val="000000"/>
            </a:solidFill>
            <a:miter lim="800000"/>
            <a:headEnd/>
            <a:tailEnd/>
          </a:ln>
        </p:spPr>
      </p:sp>
      <p:sp>
        <p:nvSpPr>
          <p:cNvPr id="3" name="Platshållare för anteckningar 2"/>
          <p:cNvSpPr>
            <a:spLocks noGrp="1"/>
          </p:cNvSpPr>
          <p:nvPr>
            <p:ph type="body" idx="1"/>
          </p:nvPr>
        </p:nvSpPr>
        <p:spPr/>
        <p:txBody>
          <a:bodyPr wrap="square" numCol="1" anchor="t" anchorCtr="0" compatLnSpc="1">
            <a:prstTxWarp prst="textNoShape">
              <a:avLst/>
            </a:prstTxWarp>
          </a:bodyPr>
          <a:lstStyle/>
          <a:p>
            <a:pPr marL="139700">
              <a:lnSpc>
                <a:spcPct val="115000"/>
              </a:lnSpc>
              <a:spcBef>
                <a:spcPct val="0"/>
              </a:spcBef>
            </a:pPr>
            <a:r>
              <a:rPr lang="da-DK"/>
              <a:t>Taken from Thomas E. Brown's website:  "</a:t>
            </a:r>
            <a:r>
              <a:rPr lang="da-DK">
                <a:latin typeface="Verdana" pitchFamily="34" charset="0"/>
                <a:ea typeface="Verdana" pitchFamily="34" charset="0"/>
                <a:cs typeface="Verdana" pitchFamily="34" charset="0"/>
                <a:sym typeface="Verdana" pitchFamily="34" charset="0"/>
              </a:rPr>
              <a:t>Dr. Brown has developed an expanded model to describe the complex cognitive functions impaired in ADD Syndrome. This model describes executive functions, the cognitive management system of the human brain.</a:t>
            </a:r>
          </a:p>
          <a:p>
            <a:pPr marL="139700">
              <a:lnSpc>
                <a:spcPct val="115000"/>
              </a:lnSpc>
              <a:spcBef>
                <a:spcPct val="0"/>
              </a:spcBef>
            </a:pPr>
            <a:r>
              <a:rPr lang="da-DK">
                <a:latin typeface="Verdana" pitchFamily="34" charset="0"/>
                <a:ea typeface="Verdana" pitchFamily="34" charset="0"/>
                <a:cs typeface="Verdana" pitchFamily="34" charset="0"/>
                <a:sym typeface="Verdana" pitchFamily="34" charset="0"/>
              </a:rPr>
              <a:t>Although the model shows six separate clusters, these functions continually work together, usually rapidly and unconsciously, to help each individual manage many tasks of daily life. The functions appear in basic forms in young children and gradually become more complex as the brain matures throughout childhood, adolescence and early adulthood.”</a:t>
            </a:r>
            <a:endParaRPr lang="sv-SE">
              <a:latin typeface="Verdana" pitchFamily="34" charset="0"/>
              <a:ea typeface="Verdana" pitchFamily="34" charset="0"/>
              <a:cs typeface="Verdana" pitchFamily="34" charset="0"/>
              <a:sym typeface="Verdana" pitchFamily="34" charset="0"/>
            </a:endParaRPr>
          </a:p>
          <a:p>
            <a:pPr marL="139700">
              <a:lnSpc>
                <a:spcPct val="115000"/>
              </a:lnSpc>
              <a:spcBef>
                <a:spcPct val="0"/>
              </a:spcBef>
            </a:pPr>
            <a:endParaRPr lang="sv-SE">
              <a:latin typeface="Verdana" pitchFamily="34" charset="0"/>
              <a:ea typeface="Verdana" pitchFamily="34" charset="0"/>
              <a:cs typeface="Verdana" pitchFamily="34" charset="0"/>
              <a:sym typeface="Verdana" pitchFamily="34" charset="0"/>
            </a:endParaRPr>
          </a:p>
          <a:p>
            <a:pPr marL="139700">
              <a:lnSpc>
                <a:spcPct val="115000"/>
              </a:lnSpc>
              <a:spcBef>
                <a:spcPct val="0"/>
              </a:spcBef>
            </a:pPr>
            <a:r>
              <a:rPr lang="sv-SE">
                <a:solidFill>
                  <a:srgbClr val="7F7F7F"/>
                </a:solidFill>
                <a:latin typeface="Arial" pitchFamily="34" charset="0"/>
                <a:cs typeface="Arial" pitchFamily="34" charset="0"/>
                <a:sym typeface="Arial" pitchFamily="34" charset="0"/>
              </a:rPr>
              <a:t>http://www.drthomasebrown.com/brown_model/index.html</a:t>
            </a:r>
          </a:p>
          <a:p>
            <a:pPr marL="139700">
              <a:lnSpc>
                <a:spcPct val="115000"/>
              </a:lnSpc>
              <a:spcBef>
                <a:spcPct val="0"/>
              </a:spcBef>
            </a:pPr>
            <a:endParaRPr lang="da-DK">
              <a:latin typeface="Verdana" pitchFamily="34" charset="0"/>
              <a:ea typeface="Verdana" pitchFamily="34" charset="0"/>
              <a:cs typeface="Verdana" pitchFamily="34" charset="0"/>
              <a:sym typeface="Verdana" pitchFamily="34" charset="0"/>
            </a:endParaRPr>
          </a:p>
          <a:p>
            <a:pPr marL="139700">
              <a:spcBef>
                <a:spcPct val="0"/>
              </a:spcBef>
            </a:pPr>
            <a:endParaRPr lang="sv-SE"/>
          </a:p>
        </p:txBody>
      </p:sp>
      <p:sp>
        <p:nvSpPr>
          <p:cNvPr id="2" name="Footer Placeholder 1">
            <a:extLst>
              <a:ext uri="{FF2B5EF4-FFF2-40B4-BE49-F238E27FC236}">
                <a16:creationId xmlns:a16="http://schemas.microsoft.com/office/drawing/2014/main" id="{FC68029C-8EC8-456F-9B49-6D590246C797}"/>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90007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Platshållare för bildobjekt 1"/>
          <p:cNvSpPr>
            <a:spLocks noGrp="1" noRot="1" noChangeAspect="1"/>
          </p:cNvSpPr>
          <p:nvPr>
            <p:ph type="sldImg"/>
          </p:nvPr>
        </p:nvSpPr>
        <p:spPr bwMode="auto">
          <a:noFill/>
          <a:ln>
            <a:solidFill>
              <a:srgbClr val="000000"/>
            </a:solidFill>
            <a:miter lim="800000"/>
            <a:headEnd/>
            <a:tailEnd/>
          </a:ln>
        </p:spPr>
      </p:sp>
      <p:sp>
        <p:nvSpPr>
          <p:cNvPr id="56322"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Picture source: Microsoft ClipArt Online</a:t>
            </a:r>
          </a:p>
          <a:p>
            <a:pPr>
              <a:spcBef>
                <a:spcPct val="0"/>
              </a:spcBef>
            </a:pPr>
            <a:endParaRPr lang="sv-SE" dirty="0"/>
          </a:p>
        </p:txBody>
      </p:sp>
      <p:sp>
        <p:nvSpPr>
          <p:cNvPr id="2" name="Footer Placeholder 1">
            <a:extLst>
              <a:ext uri="{FF2B5EF4-FFF2-40B4-BE49-F238E27FC236}">
                <a16:creationId xmlns:a16="http://schemas.microsoft.com/office/drawing/2014/main" id="{5B88C519-9F12-4D6E-A57E-BB75038B0E07}"/>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208024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bwMode="auto">
          <a:noFill/>
          <a:ln>
            <a:solidFill>
              <a:srgbClr val="000000"/>
            </a:solidFill>
            <a:miter lim="800000"/>
            <a:headEnd/>
            <a:tailEnd/>
          </a:ln>
        </p:spPr>
      </p:sp>
      <p:sp>
        <p:nvSpPr>
          <p:cNvPr id="58370"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err="1"/>
              <a:t>This</a:t>
            </a:r>
            <a:r>
              <a:rPr lang="sv-SE" dirty="0"/>
              <a:t> list is not </a:t>
            </a:r>
            <a:r>
              <a:rPr lang="sv-SE" dirty="0" err="1"/>
              <a:t>intended</a:t>
            </a:r>
            <a:r>
              <a:rPr lang="sv-SE" dirty="0"/>
              <a:t> to be </a:t>
            </a:r>
            <a:r>
              <a:rPr lang="sv-SE" dirty="0" err="1"/>
              <a:t>exhaustive</a:t>
            </a:r>
            <a:endParaRPr lang="sv-SE" dirty="0"/>
          </a:p>
        </p:txBody>
      </p:sp>
      <p:sp>
        <p:nvSpPr>
          <p:cNvPr id="2" name="Footer Placeholder 1">
            <a:extLst>
              <a:ext uri="{FF2B5EF4-FFF2-40B4-BE49-F238E27FC236}">
                <a16:creationId xmlns:a16="http://schemas.microsoft.com/office/drawing/2014/main" id="{8CBDF26D-6E5A-4564-898A-D8CB9AD52C5D}"/>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42753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Platshållare för bildobjekt 1"/>
          <p:cNvSpPr>
            <a:spLocks noGrp="1" noRot="1" noChangeAspect="1"/>
          </p:cNvSpPr>
          <p:nvPr>
            <p:ph type="sldImg"/>
          </p:nvPr>
        </p:nvSpPr>
        <p:spPr bwMode="auto">
          <a:noFill/>
          <a:ln>
            <a:solidFill>
              <a:srgbClr val="000000"/>
            </a:solidFill>
            <a:miter lim="800000"/>
            <a:headEnd/>
            <a:tailEnd/>
          </a:ln>
        </p:spPr>
      </p:sp>
      <p:sp>
        <p:nvSpPr>
          <p:cNvPr id="17410"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a-DK" dirty="0"/>
          </a:p>
        </p:txBody>
      </p:sp>
      <p:sp>
        <p:nvSpPr>
          <p:cNvPr id="2" name="Footer Placeholder 1">
            <a:extLst>
              <a:ext uri="{FF2B5EF4-FFF2-40B4-BE49-F238E27FC236}">
                <a16:creationId xmlns:a16="http://schemas.microsoft.com/office/drawing/2014/main" id="{9CCAA865-3699-4B62-B864-6BC0479842BA}"/>
              </a:ext>
            </a:extLst>
          </p:cNvPr>
          <p:cNvSpPr>
            <a:spLocks noGrp="1"/>
          </p:cNvSpPr>
          <p:nvPr>
            <p:ph type="ftr" sz="quarter" idx="4"/>
          </p:nvPr>
        </p:nvSpPr>
        <p:spPr/>
        <p:txBody>
          <a:bodyPr/>
          <a:lstStyle/>
          <a:p>
            <a:pPr>
              <a:defRPr/>
            </a:pPr>
            <a:endParaRPr lang="sv-SE" dirty="0"/>
          </a:p>
        </p:txBody>
      </p:sp>
    </p:spTree>
    <p:extLst>
      <p:ext uri="{BB962C8B-B14F-4D97-AF65-F5344CB8AC3E}">
        <p14:creationId xmlns:p14="http://schemas.microsoft.com/office/powerpoint/2010/main" val="729116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Platshållare för bildobjekt 1"/>
          <p:cNvSpPr>
            <a:spLocks noGrp="1" noRot="1" noChangeAspect="1"/>
          </p:cNvSpPr>
          <p:nvPr>
            <p:ph type="sldImg"/>
          </p:nvPr>
        </p:nvSpPr>
        <p:spPr bwMode="auto">
          <a:noFill/>
          <a:ln>
            <a:solidFill>
              <a:srgbClr val="000000"/>
            </a:solidFill>
            <a:miter lim="800000"/>
            <a:headEnd/>
            <a:tailEnd/>
          </a:ln>
        </p:spPr>
      </p:sp>
      <p:sp>
        <p:nvSpPr>
          <p:cNvPr id="6041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err="1"/>
              <a:t>You</a:t>
            </a:r>
            <a:r>
              <a:rPr lang="sv-SE" dirty="0"/>
              <a:t> </a:t>
            </a:r>
            <a:r>
              <a:rPr lang="sv-SE" dirty="0" err="1"/>
              <a:t>can</a:t>
            </a:r>
            <a:r>
              <a:rPr lang="sv-SE" dirty="0"/>
              <a:t> a</a:t>
            </a:r>
            <a:r>
              <a:rPr lang="da-DK" dirty="0" err="1"/>
              <a:t>lso</a:t>
            </a:r>
            <a:r>
              <a:rPr lang="da-DK" dirty="0"/>
              <a:t> </a:t>
            </a:r>
            <a:r>
              <a:rPr lang="da-DK" dirty="0" err="1"/>
              <a:t>mention</a:t>
            </a:r>
            <a:r>
              <a:rPr lang="da-DK" dirty="0"/>
              <a:t> to </a:t>
            </a:r>
            <a:r>
              <a:rPr lang="da-DK" dirty="0" err="1"/>
              <a:t>learn</a:t>
            </a:r>
            <a:r>
              <a:rPr lang="da-DK" dirty="0"/>
              <a:t> more </a:t>
            </a:r>
            <a:r>
              <a:rPr lang="da-DK" dirty="0" err="1"/>
              <a:t>about</a:t>
            </a:r>
            <a:r>
              <a:rPr lang="da-DK" dirty="0"/>
              <a:t> </a:t>
            </a:r>
            <a:r>
              <a:rPr lang="da-DK" dirty="0" err="1"/>
              <a:t>how</a:t>
            </a:r>
            <a:r>
              <a:rPr lang="da-DK" dirty="0"/>
              <a:t> magnesium, </a:t>
            </a:r>
            <a:r>
              <a:rPr lang="da-DK" dirty="0" err="1"/>
              <a:t>iron</a:t>
            </a:r>
            <a:r>
              <a:rPr lang="da-DK" dirty="0"/>
              <a:t>, </a:t>
            </a:r>
            <a:r>
              <a:rPr lang="da-DK" dirty="0" err="1"/>
              <a:t>zinc</a:t>
            </a:r>
            <a:r>
              <a:rPr lang="da-DK" dirty="0"/>
              <a:t> </a:t>
            </a:r>
            <a:r>
              <a:rPr lang="da-DK" dirty="0" err="1"/>
              <a:t>may</a:t>
            </a:r>
            <a:r>
              <a:rPr lang="da-DK" dirty="0"/>
              <a:t> </a:t>
            </a:r>
            <a:r>
              <a:rPr lang="da-DK" dirty="0" err="1"/>
              <a:t>help</a:t>
            </a:r>
            <a:r>
              <a:rPr lang="da-DK" dirty="0"/>
              <a:t>.</a:t>
            </a:r>
            <a:endParaRPr lang="sv-SE" dirty="0"/>
          </a:p>
          <a:p>
            <a:pPr>
              <a:spcBef>
                <a:spcPct val="0"/>
              </a:spcBef>
            </a:pPr>
            <a:r>
              <a:rPr lang="sv-SE" dirty="0" err="1"/>
              <a:t>You</a:t>
            </a:r>
            <a:r>
              <a:rPr lang="sv-SE" dirty="0"/>
              <a:t> </a:t>
            </a:r>
            <a:r>
              <a:rPr lang="sv-SE" dirty="0" err="1"/>
              <a:t>might</a:t>
            </a:r>
            <a:r>
              <a:rPr lang="sv-SE" dirty="0"/>
              <a:t> </a:t>
            </a:r>
            <a:r>
              <a:rPr lang="sv-SE" dirty="0" err="1"/>
              <a:t>have</a:t>
            </a:r>
            <a:r>
              <a:rPr lang="sv-SE" dirty="0"/>
              <a:t> </a:t>
            </a:r>
            <a:r>
              <a:rPr lang="sv-SE" dirty="0" err="1"/>
              <a:t>your</a:t>
            </a:r>
            <a:r>
              <a:rPr lang="sv-SE" dirty="0"/>
              <a:t> </a:t>
            </a:r>
            <a:r>
              <a:rPr lang="sv-SE" dirty="0" err="1"/>
              <a:t>own</a:t>
            </a:r>
            <a:r>
              <a:rPr lang="sv-SE" dirty="0"/>
              <a:t> </a:t>
            </a:r>
            <a:r>
              <a:rPr lang="sv-SE" dirty="0" err="1"/>
              <a:t>experiences</a:t>
            </a:r>
            <a:r>
              <a:rPr lang="sv-SE" dirty="0"/>
              <a:t> </a:t>
            </a:r>
            <a:r>
              <a:rPr lang="sv-SE" dirty="0" err="1"/>
              <a:t>that</a:t>
            </a:r>
            <a:r>
              <a:rPr lang="sv-SE" dirty="0"/>
              <a:t> </a:t>
            </a:r>
            <a:r>
              <a:rPr lang="sv-SE" dirty="0" err="1"/>
              <a:t>you</a:t>
            </a:r>
            <a:r>
              <a:rPr lang="sv-SE" dirty="0"/>
              <a:t> </a:t>
            </a:r>
            <a:r>
              <a:rPr lang="sv-SE" dirty="0" err="1"/>
              <a:t>can</a:t>
            </a:r>
            <a:r>
              <a:rPr lang="sv-SE" dirty="0"/>
              <a:t> </a:t>
            </a:r>
            <a:r>
              <a:rPr lang="sv-SE" dirty="0" err="1"/>
              <a:t>share</a:t>
            </a:r>
            <a:r>
              <a:rPr lang="sv-SE" dirty="0"/>
              <a:t>.</a:t>
            </a:r>
            <a:endParaRPr lang="da-DK" dirty="0"/>
          </a:p>
          <a:p>
            <a:pPr>
              <a:spcBef>
                <a:spcPct val="0"/>
              </a:spcBef>
            </a:pPr>
            <a:endParaRPr lang="sv-SE" dirty="0"/>
          </a:p>
        </p:txBody>
      </p:sp>
      <p:sp>
        <p:nvSpPr>
          <p:cNvPr id="2" name="Footer Placeholder 1">
            <a:extLst>
              <a:ext uri="{FF2B5EF4-FFF2-40B4-BE49-F238E27FC236}">
                <a16:creationId xmlns:a16="http://schemas.microsoft.com/office/drawing/2014/main" id="{42CAB3BE-7644-4BA9-9D4E-14DB40BDEA75}"/>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71874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4CC29-0E48-FBA9-B9AD-45BAC65AB866}"/>
            </a:ext>
          </a:extLst>
        </p:cNvPr>
        <p:cNvGrpSpPr/>
        <p:nvPr/>
      </p:nvGrpSpPr>
      <p:grpSpPr>
        <a:xfrm>
          <a:off x="0" y="0"/>
          <a:ext cx="0" cy="0"/>
          <a:chOff x="0" y="0"/>
          <a:chExt cx="0" cy="0"/>
        </a:xfrm>
      </p:grpSpPr>
      <p:sp>
        <p:nvSpPr>
          <p:cNvPr id="66561" name="Platshållare för bildobjekt 1">
            <a:extLst>
              <a:ext uri="{FF2B5EF4-FFF2-40B4-BE49-F238E27FC236}">
                <a16:creationId xmlns:a16="http://schemas.microsoft.com/office/drawing/2014/main" id="{B286EE73-798A-19A9-0185-F5863DFC2331}"/>
              </a:ext>
            </a:extLst>
          </p:cNvPr>
          <p:cNvSpPr>
            <a:spLocks noGrp="1" noRot="1" noChangeAspect="1"/>
          </p:cNvSpPr>
          <p:nvPr>
            <p:ph type="sldImg"/>
          </p:nvPr>
        </p:nvSpPr>
        <p:spPr bwMode="auto">
          <a:noFill/>
          <a:ln>
            <a:solidFill>
              <a:srgbClr val="000000"/>
            </a:solidFill>
            <a:miter lim="800000"/>
            <a:headEnd/>
            <a:tailEnd/>
          </a:ln>
        </p:spPr>
      </p:sp>
      <p:sp>
        <p:nvSpPr>
          <p:cNvPr id="66562" name="Platshållare för anteckningar 2">
            <a:extLst>
              <a:ext uri="{FF2B5EF4-FFF2-40B4-BE49-F238E27FC236}">
                <a16:creationId xmlns:a16="http://schemas.microsoft.com/office/drawing/2014/main" id="{B2125679-2211-5E60-26C6-4BB281ECCA56}"/>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a:t>”It may be true that everyone with or without ADHD has these positive traits, but the point is that those with ADHD have so much negative baggage carried forward over the years that these traits hardly get a chance to show up. </a:t>
            </a:r>
          </a:p>
          <a:p>
            <a:pPr>
              <a:spcBef>
                <a:spcPct val="0"/>
              </a:spcBef>
            </a:pPr>
            <a:endParaRPr lang="sv-SE"/>
          </a:p>
          <a:p>
            <a:pPr>
              <a:spcBef>
                <a:spcPct val="0"/>
              </a:spcBef>
            </a:pPr>
            <a:r>
              <a:rPr lang="sv-SE"/>
              <a:t>In every first meeting with my clients, I show them this list of positive traits. They look at me with curiosity and a bit confused because they don't see themselves that way. Then I explain that these traits don't show up often enough and I want them to have faith that they will return once again as they come to understand how their ADHD affects them and together we build skills/strategies that will allow those feelings to re-emerge. </a:t>
            </a:r>
          </a:p>
          <a:p>
            <a:pPr>
              <a:spcBef>
                <a:spcPct val="0"/>
              </a:spcBef>
            </a:pPr>
            <a:endParaRPr lang="sv-SE"/>
          </a:p>
          <a:p>
            <a:pPr>
              <a:spcBef>
                <a:spcPct val="0"/>
              </a:spcBef>
            </a:pPr>
            <a:r>
              <a:rPr lang="sv-SE"/>
              <a:t>It makes them feel good to know that what they feel about themselves (negative, stupid, etc.) can and will change if they put forth the effort. Of course, if depression and anxiety are in the way, that would need to be addressed by a therapist. ” Joyce Kubik</a:t>
            </a:r>
          </a:p>
          <a:p>
            <a:pPr>
              <a:spcBef>
                <a:spcPct val="0"/>
              </a:spcBef>
            </a:pPr>
            <a:endParaRPr lang="sv-SE"/>
          </a:p>
        </p:txBody>
      </p:sp>
      <p:sp>
        <p:nvSpPr>
          <p:cNvPr id="2" name="Footer Placeholder 1">
            <a:extLst>
              <a:ext uri="{FF2B5EF4-FFF2-40B4-BE49-F238E27FC236}">
                <a16:creationId xmlns:a16="http://schemas.microsoft.com/office/drawing/2014/main" id="{9B216BF6-6163-F5AA-E0FB-191488CCB05B}"/>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3042283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latshållare för bildobjekt 1"/>
          <p:cNvSpPr>
            <a:spLocks noGrp="1" noRot="1" noChangeAspect="1"/>
          </p:cNvSpPr>
          <p:nvPr>
            <p:ph type="sldImg"/>
          </p:nvPr>
        </p:nvSpPr>
        <p:spPr bwMode="auto">
          <a:noFill/>
          <a:ln>
            <a:solidFill>
              <a:srgbClr val="000000"/>
            </a:solidFill>
            <a:miter lim="800000"/>
            <a:headEnd/>
            <a:tailEnd/>
          </a:ln>
        </p:spPr>
      </p:sp>
      <p:sp>
        <p:nvSpPr>
          <p:cNvPr id="3379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”It may be true that everyone with or without ADHD has these positive traits, but the point is that those with ADHD have so much negative baggage carried forward over the years that these traits hardly get a chance to show up. </a:t>
            </a:r>
          </a:p>
          <a:p>
            <a:pPr>
              <a:spcBef>
                <a:spcPct val="0"/>
              </a:spcBef>
            </a:pPr>
            <a:endParaRPr lang="sv-SE" dirty="0"/>
          </a:p>
          <a:p>
            <a:pPr>
              <a:spcBef>
                <a:spcPct val="0"/>
              </a:spcBef>
            </a:pPr>
            <a:r>
              <a:rPr lang="sv-SE" dirty="0"/>
              <a:t>In every first meeting with my clients, I show them this list of positive traits. They look at me with curiosity and a bit confused because they don't see themselves that way. Then I explain that these traits don't show up often enough and I want them to have faith that they will return once again as they come to understand how their ADHD affects them and together we build skills/strategies that will allow those feelings to re-emerge. </a:t>
            </a:r>
          </a:p>
          <a:p>
            <a:pPr>
              <a:spcBef>
                <a:spcPct val="0"/>
              </a:spcBef>
            </a:pPr>
            <a:endParaRPr lang="sv-SE" dirty="0"/>
          </a:p>
          <a:p>
            <a:pPr>
              <a:spcBef>
                <a:spcPct val="0"/>
              </a:spcBef>
            </a:pPr>
            <a:r>
              <a:rPr lang="sv-SE" dirty="0"/>
              <a:t>It makes them feel good to know that what they feel about themselves (negative, stupid, etc.) can and will change if they put forth the effort. Of course, if depression and anxiety are in the way, that would need to be addressed by a therapist. ” Joyce Kubik</a:t>
            </a:r>
          </a:p>
        </p:txBody>
      </p:sp>
      <p:sp>
        <p:nvSpPr>
          <p:cNvPr id="2" name="Footer Placeholder 1">
            <a:extLst>
              <a:ext uri="{FF2B5EF4-FFF2-40B4-BE49-F238E27FC236}">
                <a16:creationId xmlns:a16="http://schemas.microsoft.com/office/drawing/2014/main" id="{822E52CE-26BC-4D82-B981-F8936B0E010B}"/>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120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2156891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latshållare för bildobjekt 1"/>
          <p:cNvSpPr>
            <a:spLocks noGrp="1" noRot="1" noChangeAspect="1"/>
          </p:cNvSpPr>
          <p:nvPr>
            <p:ph type="sldImg"/>
          </p:nvPr>
        </p:nvSpPr>
        <p:spPr bwMode="auto">
          <a:noFill/>
          <a:ln>
            <a:solidFill>
              <a:srgbClr val="000000"/>
            </a:solidFill>
            <a:miter lim="800000"/>
            <a:headEnd/>
            <a:tailEnd/>
          </a:ln>
        </p:spPr>
      </p:sp>
      <p:sp>
        <p:nvSpPr>
          <p:cNvPr id="7475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This might be a starting point in order to take the next step</a:t>
            </a:r>
          </a:p>
          <a:p>
            <a:pPr>
              <a:spcBef>
                <a:spcPct val="0"/>
              </a:spcBef>
            </a:pPr>
            <a:endParaRPr lang="sv-SE"/>
          </a:p>
          <a:p>
            <a:pPr>
              <a:spcBef>
                <a:spcPct val="0"/>
              </a:spcBef>
            </a:pPr>
            <a:r>
              <a:rPr lang="sv-SE"/>
              <a:t>Explain the metaphor with the arrows and the question mark. Different directions and choices and you need to find out more information before maing a decision.</a:t>
            </a:r>
          </a:p>
          <a:p>
            <a:pPr>
              <a:spcBef>
                <a:spcPct val="0"/>
              </a:spcBef>
            </a:pPr>
            <a:r>
              <a:rPr lang="sv-SE"/>
              <a:t>From your own perspective where you are right now – what is the next step?</a:t>
            </a:r>
            <a:endParaRPr lang="en-US"/>
          </a:p>
          <a:p>
            <a:pPr>
              <a:spcBef>
                <a:spcPct val="0"/>
              </a:spcBef>
            </a:pPr>
            <a:endParaRPr lang="en-US"/>
          </a:p>
          <a:p>
            <a:pPr>
              <a:spcBef>
                <a:spcPct val="0"/>
              </a:spcBef>
            </a:pPr>
            <a:r>
              <a:rPr lang="sv-SE"/>
              <a:t>Picture source: http://www.vinayparmar.co.uk/personal/</a:t>
            </a:r>
          </a:p>
          <a:p>
            <a:pPr>
              <a:spcBef>
                <a:spcPct val="0"/>
              </a:spcBef>
            </a:pPr>
            <a:endParaRPr lang="en-US"/>
          </a:p>
          <a:p>
            <a:pPr>
              <a:spcBef>
                <a:spcPct val="0"/>
              </a:spcBef>
            </a:pPr>
            <a:endParaRPr lang="sv-SE"/>
          </a:p>
        </p:txBody>
      </p:sp>
      <p:sp>
        <p:nvSpPr>
          <p:cNvPr id="2" name="Footer Placeholder 1">
            <a:extLst>
              <a:ext uri="{FF2B5EF4-FFF2-40B4-BE49-F238E27FC236}">
                <a16:creationId xmlns:a16="http://schemas.microsoft.com/office/drawing/2014/main" id="{2A120734-8C31-4B44-B7F1-0AD794BAB277}"/>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3265644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2704850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Platshållare för bildobjekt 1"/>
          <p:cNvSpPr>
            <a:spLocks noGrp="1" noRot="1" noChangeAspect="1"/>
          </p:cNvSpPr>
          <p:nvPr>
            <p:ph type="sldImg"/>
          </p:nvPr>
        </p:nvSpPr>
        <p:spPr bwMode="auto">
          <a:noFill/>
          <a:ln>
            <a:solidFill>
              <a:srgbClr val="000000"/>
            </a:solidFill>
            <a:miter lim="800000"/>
            <a:headEnd/>
            <a:tailEnd/>
          </a:ln>
        </p:spPr>
      </p:sp>
      <p:sp>
        <p:nvSpPr>
          <p:cNvPr id="76802"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err="1"/>
              <a:t>This</a:t>
            </a:r>
            <a:r>
              <a:rPr lang="sv-SE" dirty="0"/>
              <a:t> is </a:t>
            </a:r>
            <a:r>
              <a:rPr lang="sv-SE" dirty="0" err="1"/>
              <a:t>meant</a:t>
            </a:r>
            <a:r>
              <a:rPr lang="sv-SE" dirty="0"/>
              <a:t> to be a </a:t>
            </a:r>
            <a:r>
              <a:rPr lang="sv-SE" dirty="0" err="1"/>
              <a:t>challenge</a:t>
            </a:r>
            <a:r>
              <a:rPr lang="sv-SE" dirty="0"/>
              <a:t> to </a:t>
            </a:r>
            <a:r>
              <a:rPr lang="sv-SE" dirty="0" err="1"/>
              <a:t>think</a:t>
            </a:r>
            <a:r>
              <a:rPr lang="sv-SE" dirty="0"/>
              <a:t> </a:t>
            </a:r>
            <a:r>
              <a:rPr lang="sv-SE" dirty="0" err="1"/>
              <a:t>about</a:t>
            </a:r>
            <a:r>
              <a:rPr lang="sv-SE" dirty="0"/>
              <a:t> </a:t>
            </a:r>
            <a:r>
              <a:rPr lang="sv-SE" dirty="0" err="1"/>
              <a:t>when</a:t>
            </a:r>
            <a:r>
              <a:rPr lang="sv-SE" dirty="0"/>
              <a:t> </a:t>
            </a:r>
            <a:r>
              <a:rPr lang="sv-SE" dirty="0" err="1"/>
              <a:t>you</a:t>
            </a:r>
            <a:r>
              <a:rPr lang="sv-SE" dirty="0"/>
              <a:t> </a:t>
            </a:r>
            <a:r>
              <a:rPr lang="sv-SE" dirty="0" err="1"/>
              <a:t>leave</a:t>
            </a:r>
            <a:r>
              <a:rPr lang="sv-SE" dirty="0"/>
              <a:t> </a:t>
            </a:r>
            <a:r>
              <a:rPr lang="sv-SE" dirty="0" err="1"/>
              <a:t>today</a:t>
            </a:r>
            <a:r>
              <a:rPr lang="sv-SE" dirty="0"/>
              <a:t>.</a:t>
            </a:r>
          </a:p>
          <a:p>
            <a:pPr>
              <a:spcBef>
                <a:spcPct val="0"/>
              </a:spcBef>
            </a:pPr>
            <a:endParaRPr lang="sv-SE" dirty="0"/>
          </a:p>
          <a:p>
            <a:pPr>
              <a:spcBef>
                <a:spcPct val="0"/>
              </a:spcBef>
            </a:pPr>
            <a:r>
              <a:rPr lang="sv-SE" dirty="0"/>
              <a:t>Picture source: </a:t>
            </a:r>
            <a:r>
              <a:rPr lang="sv-SE" dirty="0" err="1"/>
              <a:t>microsoft</a:t>
            </a:r>
            <a:r>
              <a:rPr lang="sv-SE" dirty="0"/>
              <a:t> </a:t>
            </a:r>
            <a:r>
              <a:rPr lang="sv-SE" dirty="0" err="1"/>
              <a:t>clipart</a:t>
            </a:r>
            <a:r>
              <a:rPr lang="sv-SE" dirty="0"/>
              <a:t> </a:t>
            </a:r>
            <a:r>
              <a:rPr lang="sv-SE" dirty="0" err="1"/>
              <a:t>gallery</a:t>
            </a:r>
            <a:r>
              <a:rPr lang="sv-SE" dirty="0"/>
              <a:t> online</a:t>
            </a:r>
          </a:p>
          <a:p>
            <a:pPr>
              <a:spcBef>
                <a:spcPct val="0"/>
              </a:spcBef>
            </a:pPr>
            <a:endParaRPr lang="sv-SE" dirty="0"/>
          </a:p>
        </p:txBody>
      </p:sp>
      <p:sp>
        <p:nvSpPr>
          <p:cNvPr id="2" name="Footer Placeholder 1">
            <a:extLst>
              <a:ext uri="{FF2B5EF4-FFF2-40B4-BE49-F238E27FC236}">
                <a16:creationId xmlns:a16="http://schemas.microsoft.com/office/drawing/2014/main" id="{AC4729D4-B8BC-44D7-89FA-A72DD50BDB07}"/>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3115460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5C4DCB71-9290-CB96-9813-CF1F95ED4FA0}"/>
            </a:ext>
          </a:extLst>
        </p:cNvPr>
        <p:cNvGrpSpPr/>
        <p:nvPr/>
      </p:nvGrpSpPr>
      <p:grpSpPr>
        <a:xfrm>
          <a:off x="0" y="0"/>
          <a:ext cx="0" cy="0"/>
          <a:chOff x="0" y="0"/>
          <a:chExt cx="0" cy="0"/>
        </a:xfrm>
      </p:grpSpPr>
      <p:sp>
        <p:nvSpPr>
          <p:cNvPr id="114" name="Google Shape;114;p1:notes">
            <a:extLst>
              <a:ext uri="{FF2B5EF4-FFF2-40B4-BE49-F238E27FC236}">
                <a16:creationId xmlns:a16="http://schemas.microsoft.com/office/drawing/2014/main" id="{1551F1A8-31B0-5451-A9C6-E9A2188683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p1:notes">
            <a:extLst>
              <a:ext uri="{FF2B5EF4-FFF2-40B4-BE49-F238E27FC236}">
                <a16:creationId xmlns:a16="http://schemas.microsoft.com/office/drawing/2014/main" id="{92B702D2-8FC4-CA4A-6F03-A680D07B4A98}"/>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7712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Platshållare för bildobjekt 1"/>
          <p:cNvSpPr>
            <a:spLocks noGrp="1" noRot="1" noChangeAspect="1"/>
          </p:cNvSpPr>
          <p:nvPr>
            <p:ph type="sldImg"/>
          </p:nvPr>
        </p:nvSpPr>
        <p:spPr bwMode="auto">
          <a:noFill/>
          <a:ln>
            <a:solidFill>
              <a:srgbClr val="000000"/>
            </a:solidFill>
            <a:miter lim="800000"/>
            <a:headEnd/>
            <a:tailEnd/>
          </a:ln>
        </p:spPr>
      </p:sp>
      <p:sp>
        <p:nvSpPr>
          <p:cNvPr id="8089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a-DK" dirty="0"/>
          </a:p>
        </p:txBody>
      </p:sp>
      <p:sp>
        <p:nvSpPr>
          <p:cNvPr id="2" name="Footer Placeholder 1">
            <a:extLst>
              <a:ext uri="{FF2B5EF4-FFF2-40B4-BE49-F238E27FC236}">
                <a16:creationId xmlns:a16="http://schemas.microsoft.com/office/drawing/2014/main" id="{740CBA1A-3615-485E-84D5-8773C52D2F1D}"/>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2772584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A9EE-8C4C-7C93-BFAC-06212B13899C}"/>
            </a:ext>
          </a:extLst>
        </p:cNvPr>
        <p:cNvGrpSpPr/>
        <p:nvPr/>
      </p:nvGrpSpPr>
      <p:grpSpPr>
        <a:xfrm>
          <a:off x="0" y="0"/>
          <a:ext cx="0" cy="0"/>
          <a:chOff x="0" y="0"/>
          <a:chExt cx="0" cy="0"/>
        </a:xfrm>
      </p:grpSpPr>
      <p:sp>
        <p:nvSpPr>
          <p:cNvPr id="82945" name="Platshållare för bildobjekt 1">
            <a:extLst>
              <a:ext uri="{FF2B5EF4-FFF2-40B4-BE49-F238E27FC236}">
                <a16:creationId xmlns:a16="http://schemas.microsoft.com/office/drawing/2014/main" id="{E7FE4987-F222-C210-5B7C-436179FF2D27}"/>
              </a:ext>
            </a:extLst>
          </p:cNvPr>
          <p:cNvSpPr>
            <a:spLocks noGrp="1" noRot="1" noChangeAspect="1"/>
          </p:cNvSpPr>
          <p:nvPr>
            <p:ph type="sldImg"/>
          </p:nvPr>
        </p:nvSpPr>
        <p:spPr bwMode="auto">
          <a:noFill/>
          <a:ln>
            <a:solidFill>
              <a:srgbClr val="000000"/>
            </a:solidFill>
            <a:miter lim="800000"/>
            <a:headEnd/>
            <a:tailEnd/>
          </a:ln>
        </p:spPr>
      </p:sp>
      <p:sp>
        <p:nvSpPr>
          <p:cNvPr id="82946" name="Platshållare för anteckningar 2">
            <a:extLst>
              <a:ext uri="{FF2B5EF4-FFF2-40B4-BE49-F238E27FC236}">
                <a16:creationId xmlns:a16="http://schemas.microsoft.com/office/drawing/2014/main" id="{CBB9735D-6FEB-B509-D0C0-340A61294B55}"/>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err="1"/>
              <a:t>Time</a:t>
            </a:r>
            <a:r>
              <a:rPr lang="sv-SE" dirty="0"/>
              <a:t> for the </a:t>
            </a:r>
            <a:r>
              <a:rPr lang="sv-SE" dirty="0" err="1"/>
              <a:t>Questions</a:t>
            </a:r>
            <a:r>
              <a:rPr lang="sv-SE" dirty="0"/>
              <a:t> and </a:t>
            </a:r>
            <a:r>
              <a:rPr lang="sv-SE" dirty="0" err="1"/>
              <a:t>Answer</a:t>
            </a:r>
            <a:r>
              <a:rPr lang="sv-SE" dirty="0"/>
              <a:t> </a:t>
            </a:r>
          </a:p>
        </p:txBody>
      </p:sp>
      <p:sp>
        <p:nvSpPr>
          <p:cNvPr id="2" name="Footer Placeholder 1">
            <a:extLst>
              <a:ext uri="{FF2B5EF4-FFF2-40B4-BE49-F238E27FC236}">
                <a16:creationId xmlns:a16="http://schemas.microsoft.com/office/drawing/2014/main" id="{ABC327DB-DC84-6F9F-0497-674B57F336A5}"/>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58805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tshållare för bildobjekt 1"/>
          <p:cNvSpPr>
            <a:spLocks noGrp="1" noRot="1" noChangeAspect="1"/>
          </p:cNvSpPr>
          <p:nvPr>
            <p:ph type="sldImg"/>
          </p:nvPr>
        </p:nvSpPr>
        <p:spPr bwMode="auto">
          <a:noFill/>
          <a:ln>
            <a:solidFill>
              <a:srgbClr val="000000"/>
            </a:solidFill>
            <a:miter lim="800000"/>
            <a:headEnd/>
            <a:tailEnd/>
          </a:ln>
        </p:spPr>
      </p:sp>
      <p:sp>
        <p:nvSpPr>
          <p:cNvPr id="1945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a:solidFill>
                  <a:srgbClr val="7F7F7F"/>
                </a:solidFill>
                <a:latin typeface="Arial" pitchFamily="34" charset="0"/>
                <a:cs typeface="Arial" pitchFamily="34" charset="0"/>
                <a:sym typeface="Arial" pitchFamily="34" charset="0"/>
              </a:rPr>
              <a:t>Source: </a:t>
            </a:r>
            <a:r>
              <a:rPr lang="da-DK">
                <a:solidFill>
                  <a:srgbClr val="7F7F7F"/>
                </a:solidFill>
                <a:latin typeface="Arial" pitchFamily="34" charset="0"/>
                <a:cs typeface="Arial" pitchFamily="34" charset="0"/>
                <a:sym typeface="Arial" pitchFamily="34" charset="0"/>
              </a:rPr>
              <a:t>http://www.help4adhd.org/en/about/myths</a:t>
            </a:r>
            <a:endParaRPr lang="sv-SE">
              <a:solidFill>
                <a:srgbClr val="7F7F7F"/>
              </a:solidFill>
              <a:latin typeface="Arial" pitchFamily="34" charset="0"/>
              <a:cs typeface="Arial" pitchFamily="34" charset="0"/>
              <a:sym typeface="Arial" pitchFamily="34" charset="0"/>
            </a:endParaRPr>
          </a:p>
          <a:p>
            <a:pPr>
              <a:spcBef>
                <a:spcPct val="0"/>
              </a:spcBef>
            </a:pPr>
            <a:endParaRPr lang="sv-SE">
              <a:solidFill>
                <a:srgbClr val="7F7F7F"/>
              </a:solidFill>
              <a:latin typeface="Arial" pitchFamily="34" charset="0"/>
              <a:cs typeface="Arial" pitchFamily="34" charset="0"/>
              <a:sym typeface="Arial" pitchFamily="34" charset="0"/>
            </a:endParaRPr>
          </a:p>
          <a:p>
            <a:pPr>
              <a:spcBef>
                <a:spcPct val="0"/>
              </a:spcBef>
            </a:pPr>
            <a:r>
              <a:rPr lang="sv-SE">
                <a:solidFill>
                  <a:srgbClr val="7F7F7F"/>
                </a:solidFill>
                <a:latin typeface="Arial" pitchFamily="34" charset="0"/>
                <a:cs typeface="Arial" pitchFamily="34" charset="0"/>
                <a:sym typeface="Arial" pitchFamily="34" charset="0"/>
              </a:rPr>
              <a:t>Article PDF: http://www.help4adhd.org/documents/June%202003%20ADHD%20Myths.pdf </a:t>
            </a:r>
            <a:endParaRPr lang="da-DK">
              <a:solidFill>
                <a:srgbClr val="7F7F7F"/>
              </a:solidFill>
              <a:latin typeface="Arial" pitchFamily="34" charset="0"/>
              <a:cs typeface="Arial" pitchFamily="34" charset="0"/>
              <a:sym typeface="Arial" pitchFamily="34" charset="0"/>
            </a:endParaRPr>
          </a:p>
          <a:p>
            <a:pPr>
              <a:spcBef>
                <a:spcPct val="0"/>
              </a:spcBef>
            </a:pPr>
            <a:endParaRPr lang="sv-SE"/>
          </a:p>
        </p:txBody>
      </p:sp>
      <p:sp>
        <p:nvSpPr>
          <p:cNvPr id="2" name="Footer Placeholder 1">
            <a:extLst>
              <a:ext uri="{FF2B5EF4-FFF2-40B4-BE49-F238E27FC236}">
                <a16:creationId xmlns:a16="http://schemas.microsoft.com/office/drawing/2014/main" id="{CA60BC5D-1E34-464A-BC59-E088E79EF50C}"/>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802594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latshållare för bildobjekt 1"/>
          <p:cNvSpPr>
            <a:spLocks noGrp="1" noRot="1" noChangeAspect="1"/>
          </p:cNvSpPr>
          <p:nvPr>
            <p:ph type="sldImg"/>
          </p:nvPr>
        </p:nvSpPr>
        <p:spPr bwMode="auto">
          <a:noFill/>
          <a:ln>
            <a:solidFill>
              <a:srgbClr val="000000"/>
            </a:solidFill>
            <a:miter lim="800000"/>
            <a:headEnd/>
            <a:tailEnd/>
          </a:ln>
        </p:spPr>
      </p:sp>
      <p:sp>
        <p:nvSpPr>
          <p:cNvPr id="68610"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a-DK"/>
              <a:t>Liv Tyler, </a:t>
            </a:r>
            <a:r>
              <a:rPr lang="da-DK" err="1"/>
              <a:t>Actress</a:t>
            </a:r>
            <a:r>
              <a:rPr lang="da-DK"/>
              <a:t>, Model</a:t>
            </a:r>
          </a:p>
          <a:p>
            <a:pPr>
              <a:spcBef>
                <a:spcPct val="0"/>
              </a:spcBef>
            </a:pPr>
            <a:r>
              <a:rPr lang="da-DK"/>
              <a:t>Britney Spears, Singer</a:t>
            </a:r>
          </a:p>
          <a:p>
            <a:pPr>
              <a:spcBef>
                <a:spcPct val="0"/>
              </a:spcBef>
            </a:pPr>
            <a:r>
              <a:rPr lang="da-DK" err="1"/>
              <a:t>Howie</a:t>
            </a:r>
            <a:r>
              <a:rPr lang="da-DK"/>
              <a:t> Mandel, </a:t>
            </a:r>
            <a:r>
              <a:rPr lang="da-DK" err="1"/>
              <a:t>TV-Show</a:t>
            </a:r>
            <a:r>
              <a:rPr lang="da-DK"/>
              <a:t> “</a:t>
            </a:r>
            <a:r>
              <a:rPr lang="da-DK" err="1"/>
              <a:t>Howie</a:t>
            </a:r>
            <a:r>
              <a:rPr lang="da-DK"/>
              <a:t> Do It”</a:t>
            </a:r>
          </a:p>
          <a:p>
            <a:pPr>
              <a:spcBef>
                <a:spcPct val="0"/>
              </a:spcBef>
            </a:pPr>
            <a:r>
              <a:rPr lang="da-DK"/>
              <a:t>Will Smith, </a:t>
            </a:r>
            <a:r>
              <a:rPr lang="da-DK" err="1"/>
              <a:t>Actor</a:t>
            </a:r>
            <a:r>
              <a:rPr lang="da-DK"/>
              <a:t>, Producer</a:t>
            </a:r>
          </a:p>
          <a:p>
            <a:pPr>
              <a:spcBef>
                <a:spcPct val="0"/>
              </a:spcBef>
            </a:pPr>
            <a:r>
              <a:rPr lang="da-DK"/>
              <a:t>Michael </a:t>
            </a:r>
            <a:r>
              <a:rPr lang="da-DK" err="1"/>
              <a:t>Phelps</a:t>
            </a:r>
            <a:r>
              <a:rPr lang="da-DK"/>
              <a:t>, </a:t>
            </a:r>
            <a:r>
              <a:rPr lang="da-DK" err="1"/>
              <a:t>Swimmer</a:t>
            </a:r>
            <a:r>
              <a:rPr lang="da-DK"/>
              <a:t>, All Time </a:t>
            </a:r>
            <a:r>
              <a:rPr lang="da-DK" err="1"/>
              <a:t>Record</a:t>
            </a:r>
            <a:r>
              <a:rPr lang="da-DK"/>
              <a:t> Winner of 22 Olympic </a:t>
            </a:r>
            <a:r>
              <a:rPr lang="da-DK" err="1"/>
              <a:t>Medals</a:t>
            </a:r>
            <a:r>
              <a:rPr lang="da-DK"/>
              <a:t> (18 Gold </a:t>
            </a:r>
            <a:r>
              <a:rPr lang="da-DK" err="1"/>
              <a:t>Medals</a:t>
            </a:r>
            <a:r>
              <a:rPr lang="da-DK"/>
              <a:t>)</a:t>
            </a:r>
          </a:p>
          <a:p>
            <a:pPr>
              <a:spcBef>
                <a:spcPct val="0"/>
              </a:spcBef>
            </a:pPr>
            <a:r>
              <a:rPr lang="da-DK"/>
              <a:t>Magic Johnson, Basketball Player</a:t>
            </a:r>
          </a:p>
          <a:p>
            <a:pPr>
              <a:spcBef>
                <a:spcPct val="0"/>
              </a:spcBef>
            </a:pPr>
            <a:r>
              <a:rPr lang="da-DK"/>
              <a:t>Emma Watson, </a:t>
            </a:r>
            <a:r>
              <a:rPr lang="da-DK" err="1"/>
              <a:t>Actress</a:t>
            </a:r>
            <a:r>
              <a:rPr lang="da-DK"/>
              <a:t> (Harry Potter)</a:t>
            </a:r>
          </a:p>
          <a:p>
            <a:pPr>
              <a:spcBef>
                <a:spcPct val="0"/>
              </a:spcBef>
            </a:pPr>
            <a:r>
              <a:rPr lang="en-US"/>
              <a:t>Will-I-Am, Singer Black Eyed Peas</a:t>
            </a:r>
            <a:endParaRPr lang="da-DK"/>
          </a:p>
          <a:p>
            <a:pPr>
              <a:spcBef>
                <a:spcPct val="0"/>
              </a:spcBef>
            </a:pPr>
            <a:r>
              <a:rPr lang="da-DK"/>
              <a:t>Woody </a:t>
            </a:r>
            <a:r>
              <a:rPr lang="da-DK" err="1"/>
              <a:t>Harrelson</a:t>
            </a:r>
            <a:r>
              <a:rPr lang="da-DK"/>
              <a:t>, </a:t>
            </a:r>
            <a:r>
              <a:rPr lang="da-DK" err="1"/>
              <a:t>Actor</a:t>
            </a:r>
            <a:endParaRPr lang="da-DK"/>
          </a:p>
          <a:p>
            <a:pPr>
              <a:spcBef>
                <a:spcPct val="0"/>
              </a:spcBef>
            </a:pPr>
            <a:r>
              <a:rPr lang="da-DK"/>
              <a:t>Jamie Oliver, British chef</a:t>
            </a:r>
          </a:p>
          <a:p>
            <a:pPr>
              <a:spcBef>
                <a:spcPct val="0"/>
              </a:spcBef>
            </a:pPr>
            <a:r>
              <a:rPr lang="da-DK"/>
              <a:t>Paris Hilton, Entrepreneur, </a:t>
            </a:r>
            <a:r>
              <a:rPr lang="da-DK" err="1"/>
              <a:t>Socialite</a:t>
            </a:r>
            <a:r>
              <a:rPr lang="da-DK"/>
              <a:t>, </a:t>
            </a:r>
            <a:r>
              <a:rPr lang="da-DK" err="1"/>
              <a:t>Heiress</a:t>
            </a:r>
            <a:r>
              <a:rPr lang="da-DK"/>
              <a:t>, and Reality TV-Starlet </a:t>
            </a:r>
          </a:p>
          <a:p>
            <a:pPr>
              <a:spcBef>
                <a:spcPct val="0"/>
              </a:spcBef>
            </a:pPr>
            <a:r>
              <a:rPr lang="da-DK"/>
              <a:t>Adam </a:t>
            </a:r>
            <a:r>
              <a:rPr lang="da-DK" err="1"/>
              <a:t>Levine</a:t>
            </a:r>
            <a:r>
              <a:rPr lang="da-DK"/>
              <a:t>, Singer in Maroon5</a:t>
            </a:r>
          </a:p>
          <a:p>
            <a:pPr>
              <a:spcBef>
                <a:spcPct val="0"/>
              </a:spcBef>
            </a:pPr>
            <a:r>
              <a:rPr lang="da-DK"/>
              <a:t>Erin </a:t>
            </a:r>
            <a:r>
              <a:rPr lang="da-DK" err="1"/>
              <a:t>Brockovich</a:t>
            </a:r>
            <a:endParaRPr lang="da-DK"/>
          </a:p>
          <a:p>
            <a:pPr>
              <a:spcBef>
                <a:spcPct val="0"/>
              </a:spcBef>
            </a:pPr>
            <a:r>
              <a:rPr lang="da-DK"/>
              <a:t>Kelly </a:t>
            </a:r>
            <a:r>
              <a:rPr lang="da-DK" err="1"/>
              <a:t>Osbourne</a:t>
            </a:r>
            <a:endParaRPr lang="da-DK"/>
          </a:p>
          <a:p>
            <a:pPr>
              <a:spcBef>
                <a:spcPct val="0"/>
              </a:spcBef>
            </a:pPr>
            <a:r>
              <a:rPr lang="da-DK"/>
              <a:t>Ty Pennington, American Carpenter, </a:t>
            </a:r>
            <a:r>
              <a:rPr lang="da-DK" err="1"/>
              <a:t>Actor</a:t>
            </a:r>
            <a:r>
              <a:rPr lang="da-DK"/>
              <a:t>, Model, </a:t>
            </a:r>
            <a:r>
              <a:rPr lang="da-DK" err="1"/>
              <a:t>TV-Show</a:t>
            </a:r>
            <a:r>
              <a:rPr lang="da-DK"/>
              <a:t> ”Extreme Home Makeover”</a:t>
            </a:r>
          </a:p>
          <a:p>
            <a:pPr>
              <a:spcBef>
                <a:spcPct val="0"/>
              </a:spcBef>
            </a:pPr>
            <a:r>
              <a:rPr lang="da-DK"/>
              <a:t>Sir Richard </a:t>
            </a:r>
            <a:r>
              <a:rPr lang="da-DK" err="1"/>
              <a:t>Branson</a:t>
            </a:r>
            <a:r>
              <a:rPr lang="da-DK"/>
              <a:t>, Virgin </a:t>
            </a:r>
            <a:r>
              <a:rPr lang="da-DK" err="1"/>
              <a:t>Founder</a:t>
            </a:r>
            <a:r>
              <a:rPr lang="da-DK"/>
              <a:t>, Entrepreneur, and </a:t>
            </a:r>
            <a:r>
              <a:rPr lang="da-DK" err="1"/>
              <a:t>Adventurer</a:t>
            </a:r>
            <a:endParaRPr lang="da-DK"/>
          </a:p>
          <a:p>
            <a:pPr>
              <a:spcBef>
                <a:spcPct val="0"/>
              </a:spcBef>
            </a:pPr>
            <a:endParaRPr lang="sv-SE"/>
          </a:p>
          <a:p>
            <a:pPr>
              <a:spcBef>
                <a:spcPct val="0"/>
              </a:spcBef>
            </a:pPr>
            <a:endParaRPr lang="sv-SE"/>
          </a:p>
          <a:p>
            <a:pPr>
              <a:spcBef>
                <a:spcPct val="0"/>
              </a:spcBef>
            </a:pPr>
            <a:r>
              <a:rPr lang="sv-SE" err="1"/>
              <a:t>Sources</a:t>
            </a:r>
            <a:r>
              <a:rPr lang="sv-SE"/>
              <a:t> </a:t>
            </a:r>
            <a:r>
              <a:rPr lang="sv-SE" err="1"/>
              <a:t>provided</a:t>
            </a:r>
            <a:r>
              <a:rPr lang="sv-SE"/>
              <a:t> in a </a:t>
            </a:r>
            <a:r>
              <a:rPr lang="sv-SE" err="1"/>
              <a:t>separate</a:t>
            </a:r>
            <a:r>
              <a:rPr lang="sv-SE"/>
              <a:t> </a:t>
            </a:r>
            <a:r>
              <a:rPr lang="sv-SE" err="1"/>
              <a:t>word</a:t>
            </a:r>
            <a:r>
              <a:rPr lang="sv-SE"/>
              <a:t> </a:t>
            </a:r>
            <a:r>
              <a:rPr lang="sv-SE" err="1"/>
              <a:t>document</a:t>
            </a:r>
            <a:r>
              <a:rPr lang="sv-SE"/>
              <a:t> for </a:t>
            </a:r>
            <a:r>
              <a:rPr lang="sv-SE" err="1"/>
              <a:t>this</a:t>
            </a:r>
            <a:r>
              <a:rPr lang="sv-SE"/>
              <a:t> </a:t>
            </a:r>
            <a:r>
              <a:rPr lang="sv-SE" err="1"/>
              <a:t>slide</a:t>
            </a:r>
            <a:r>
              <a:rPr lang="sv-SE"/>
              <a:t>.</a:t>
            </a:r>
          </a:p>
        </p:txBody>
      </p:sp>
      <p:sp>
        <p:nvSpPr>
          <p:cNvPr id="2" name="Footer Placeholder 1">
            <a:extLst>
              <a:ext uri="{FF2B5EF4-FFF2-40B4-BE49-F238E27FC236}">
                <a16:creationId xmlns:a16="http://schemas.microsoft.com/office/drawing/2014/main" id="{6E7A3A11-D706-467F-9CEA-901B03068591}"/>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233096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tshållare för bildobjekt 1"/>
          <p:cNvSpPr>
            <a:spLocks noGrp="1" noRot="1" noChangeAspect="1"/>
          </p:cNvSpPr>
          <p:nvPr>
            <p:ph type="sldImg"/>
          </p:nvPr>
        </p:nvSpPr>
        <p:spPr bwMode="auto">
          <a:noFill/>
          <a:ln>
            <a:solidFill>
              <a:srgbClr val="000000"/>
            </a:solidFill>
            <a:miter lim="800000"/>
            <a:headEnd/>
            <a:tailEnd/>
          </a:ln>
        </p:spPr>
      </p:sp>
      <p:sp>
        <p:nvSpPr>
          <p:cNvPr id="2355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Previously it was called sub-types and it has now been revised to “presentations”</a:t>
            </a:r>
          </a:p>
          <a:p>
            <a:pPr>
              <a:spcBef>
                <a:spcPct val="0"/>
              </a:spcBef>
            </a:pPr>
            <a:endParaRPr lang="en-US" dirty="0"/>
          </a:p>
          <a:p>
            <a:pPr>
              <a:spcBef>
                <a:spcPct val="0"/>
              </a:spcBef>
            </a:pPr>
            <a:endParaRPr lang="en-US" dirty="0"/>
          </a:p>
        </p:txBody>
      </p:sp>
      <p:sp>
        <p:nvSpPr>
          <p:cNvPr id="2" name="Footer Placeholder 1">
            <a:extLst>
              <a:ext uri="{FF2B5EF4-FFF2-40B4-BE49-F238E27FC236}">
                <a16:creationId xmlns:a16="http://schemas.microsoft.com/office/drawing/2014/main" id="{885C1DE1-AC22-40A1-B7D9-5E210DDB2976}"/>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48788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tshållare för bildobjekt 1"/>
          <p:cNvSpPr>
            <a:spLocks noGrp="1" noRot="1" noChangeAspect="1"/>
          </p:cNvSpPr>
          <p:nvPr>
            <p:ph type="sldImg"/>
          </p:nvPr>
        </p:nvSpPr>
        <p:spPr bwMode="auto">
          <a:noFill/>
          <a:ln>
            <a:solidFill>
              <a:srgbClr val="000000"/>
            </a:solidFill>
            <a:miter lim="800000"/>
            <a:headEnd/>
            <a:tailEnd/>
          </a:ln>
        </p:spPr>
      </p:sp>
      <p:sp>
        <p:nvSpPr>
          <p:cNvPr id="25602"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err="1"/>
              <a:t>This</a:t>
            </a:r>
            <a:r>
              <a:rPr lang="sv-SE" dirty="0"/>
              <a:t> is a list </a:t>
            </a:r>
            <a:r>
              <a:rPr lang="sv-SE" dirty="0" err="1"/>
              <a:t>of</a:t>
            </a:r>
            <a:r>
              <a:rPr lang="sv-SE" dirty="0"/>
              <a:t> </a:t>
            </a:r>
            <a:r>
              <a:rPr lang="sv-SE" dirty="0" err="1"/>
              <a:t>conditions</a:t>
            </a:r>
            <a:r>
              <a:rPr lang="sv-SE" dirty="0"/>
              <a:t> </a:t>
            </a:r>
            <a:r>
              <a:rPr lang="sv-SE" dirty="0" err="1"/>
              <a:t>that</a:t>
            </a:r>
            <a:r>
              <a:rPr lang="sv-SE" dirty="0"/>
              <a:t> </a:t>
            </a:r>
            <a:r>
              <a:rPr lang="sv-SE" dirty="0" err="1"/>
              <a:t>many</a:t>
            </a:r>
            <a:r>
              <a:rPr lang="sv-SE" dirty="0"/>
              <a:t> </a:t>
            </a:r>
            <a:r>
              <a:rPr lang="sv-SE" dirty="0" err="1"/>
              <a:t>coaches</a:t>
            </a:r>
            <a:r>
              <a:rPr lang="sv-SE" dirty="0"/>
              <a:t> </a:t>
            </a:r>
            <a:r>
              <a:rPr lang="sv-SE" dirty="0" err="1"/>
              <a:t>recognize</a:t>
            </a:r>
            <a:r>
              <a:rPr lang="sv-SE" dirty="0"/>
              <a:t> in </a:t>
            </a:r>
            <a:r>
              <a:rPr lang="sv-SE" dirty="0" err="1"/>
              <a:t>their</a:t>
            </a:r>
            <a:r>
              <a:rPr lang="sv-SE" dirty="0"/>
              <a:t> </a:t>
            </a:r>
            <a:r>
              <a:rPr lang="sv-SE" dirty="0" err="1"/>
              <a:t>clients</a:t>
            </a:r>
            <a:r>
              <a:rPr lang="sv-SE" dirty="0"/>
              <a:t>.</a:t>
            </a:r>
          </a:p>
        </p:txBody>
      </p:sp>
      <p:sp>
        <p:nvSpPr>
          <p:cNvPr id="2" name="Footer Placeholder 1">
            <a:extLst>
              <a:ext uri="{FF2B5EF4-FFF2-40B4-BE49-F238E27FC236}">
                <a16:creationId xmlns:a16="http://schemas.microsoft.com/office/drawing/2014/main" id="{9AAE49F8-883C-42DB-A0C7-54121A39F830}"/>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1492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tshållare för bildobjekt 1"/>
          <p:cNvSpPr>
            <a:spLocks noGrp="1" noRot="1" noChangeAspect="1"/>
          </p:cNvSpPr>
          <p:nvPr>
            <p:ph type="sldImg"/>
          </p:nvPr>
        </p:nvSpPr>
        <p:spPr bwMode="auto">
          <a:noFill/>
          <a:ln>
            <a:solidFill>
              <a:srgbClr val="000000"/>
            </a:solidFill>
            <a:miter lim="800000"/>
            <a:headEnd/>
            <a:tailEnd/>
          </a:ln>
        </p:spPr>
      </p:sp>
      <p:sp>
        <p:nvSpPr>
          <p:cNvPr id="2969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sv-SE" dirty="0"/>
          </a:p>
        </p:txBody>
      </p:sp>
      <p:sp>
        <p:nvSpPr>
          <p:cNvPr id="2" name="Footer Placeholder 1">
            <a:extLst>
              <a:ext uri="{FF2B5EF4-FFF2-40B4-BE49-F238E27FC236}">
                <a16:creationId xmlns:a16="http://schemas.microsoft.com/office/drawing/2014/main" id="{888716EF-1202-482A-9C87-5DA4502CD452}"/>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357126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tshållare för bildobjekt 1"/>
          <p:cNvSpPr>
            <a:spLocks noGrp="1" noRot="1" noChangeAspect="1"/>
          </p:cNvSpPr>
          <p:nvPr>
            <p:ph type="sldImg"/>
          </p:nvPr>
        </p:nvSpPr>
        <p:spPr bwMode="auto">
          <a:noFill/>
          <a:ln>
            <a:solidFill>
              <a:srgbClr val="000000"/>
            </a:solidFill>
            <a:miter lim="800000"/>
            <a:headEnd/>
            <a:tailEnd/>
          </a:ln>
        </p:spPr>
      </p:sp>
      <p:sp>
        <p:nvSpPr>
          <p:cNvPr id="2969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The World Federation of ADHD International Consensus Statement - https://www.sciencedirect.com/science/article/pii/S014976342100049X?via%3Dihub</a:t>
            </a:r>
          </a:p>
          <a:p>
            <a:pPr>
              <a:spcBef>
                <a:spcPct val="0"/>
              </a:spcBef>
            </a:pPr>
            <a:endParaRPr lang="sv-SE" dirty="0"/>
          </a:p>
          <a:p>
            <a:pPr>
              <a:spcBef>
                <a:spcPct val="0"/>
              </a:spcBef>
            </a:pPr>
            <a:r>
              <a:rPr lang="sv-SE" dirty="0"/>
              <a:t>The percentages of diagnosed children and adults with ADHD may vary from one research to another. There is no definite numbers.</a:t>
            </a:r>
          </a:p>
          <a:p>
            <a:pPr>
              <a:spcBef>
                <a:spcPct val="0"/>
              </a:spcBef>
            </a:pPr>
            <a:endParaRPr lang="sv-SE" dirty="0"/>
          </a:p>
          <a:p>
            <a:pPr>
              <a:spcBef>
                <a:spcPct val="0"/>
              </a:spcBef>
            </a:pPr>
            <a:r>
              <a:rPr lang="sv-SE" dirty="0"/>
              <a:t>For more research: http://www.russellbarkley.org/factsheets/adhd-facts.pdf</a:t>
            </a:r>
          </a:p>
          <a:p>
            <a:pPr>
              <a:spcBef>
                <a:spcPct val="0"/>
              </a:spcBef>
            </a:pPr>
            <a:endParaRPr lang="sv-SE" dirty="0"/>
          </a:p>
          <a:p>
            <a:pPr>
              <a:spcBef>
                <a:spcPct val="0"/>
              </a:spcBef>
            </a:pPr>
            <a:r>
              <a:rPr lang="sv-SE" dirty="0"/>
              <a:t>Picture source: Microsoft ClipArt Online</a:t>
            </a:r>
          </a:p>
        </p:txBody>
      </p:sp>
      <p:sp>
        <p:nvSpPr>
          <p:cNvPr id="2" name="Footer Placeholder 1">
            <a:extLst>
              <a:ext uri="{FF2B5EF4-FFF2-40B4-BE49-F238E27FC236}">
                <a16:creationId xmlns:a16="http://schemas.microsoft.com/office/drawing/2014/main" id="{888716EF-1202-482A-9C87-5DA4502CD452}"/>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357126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latshållare för bildobjekt 1"/>
          <p:cNvSpPr>
            <a:spLocks noGrp="1" noRot="1" noChangeAspect="1"/>
          </p:cNvSpPr>
          <p:nvPr>
            <p:ph type="sldImg"/>
          </p:nvPr>
        </p:nvSpPr>
        <p:spPr bwMode="auto">
          <a:noFill/>
          <a:ln>
            <a:solidFill>
              <a:srgbClr val="000000"/>
            </a:solidFill>
            <a:miter lim="800000"/>
            <a:headEnd/>
            <a:tailEnd/>
          </a:ln>
        </p:spPr>
      </p:sp>
      <p:sp>
        <p:nvSpPr>
          <p:cNvPr id="35842"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sv-SE"/>
          </a:p>
        </p:txBody>
      </p:sp>
      <p:sp>
        <p:nvSpPr>
          <p:cNvPr id="2" name="Footer Placeholder 1">
            <a:extLst>
              <a:ext uri="{FF2B5EF4-FFF2-40B4-BE49-F238E27FC236}">
                <a16:creationId xmlns:a16="http://schemas.microsoft.com/office/drawing/2014/main" id="{49F62825-B326-4296-9285-DB4F8E12CE4A}"/>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425167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tshållare för bildobjekt 1"/>
          <p:cNvSpPr>
            <a:spLocks noGrp="1" noRot="1" noChangeAspect="1"/>
          </p:cNvSpPr>
          <p:nvPr>
            <p:ph type="sldImg"/>
          </p:nvPr>
        </p:nvSpPr>
        <p:spPr bwMode="auto">
          <a:noFill/>
          <a:ln>
            <a:solidFill>
              <a:srgbClr val="000000"/>
            </a:solidFill>
            <a:miter lim="800000"/>
            <a:headEnd/>
            <a:tailEnd/>
          </a:ln>
        </p:spPr>
      </p:sp>
      <p:sp>
        <p:nvSpPr>
          <p:cNvPr id="37890"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dirty="0"/>
              <a:t>http://</a:t>
            </a:r>
            <a:r>
              <a:rPr lang="sv-SE" dirty="0" err="1"/>
              <a:t>www.additudemag.com</a:t>
            </a:r>
            <a:r>
              <a:rPr lang="sv-SE" dirty="0"/>
              <a:t>/web/</a:t>
            </a:r>
            <a:r>
              <a:rPr lang="sv-SE" dirty="0" err="1"/>
              <a:t>article</a:t>
            </a:r>
            <a:r>
              <a:rPr lang="sv-SE" dirty="0"/>
              <a:t>/565.html </a:t>
            </a:r>
          </a:p>
        </p:txBody>
      </p:sp>
      <p:sp>
        <p:nvSpPr>
          <p:cNvPr id="2" name="Footer Placeholder 1">
            <a:extLst>
              <a:ext uri="{FF2B5EF4-FFF2-40B4-BE49-F238E27FC236}">
                <a16:creationId xmlns:a16="http://schemas.microsoft.com/office/drawing/2014/main" id="{C61417A3-2F07-4B26-A7EC-2AB253E4518E}"/>
              </a:ext>
            </a:extLst>
          </p:cNvPr>
          <p:cNvSpPr>
            <a:spLocks noGrp="1"/>
          </p:cNvSpPr>
          <p:nvPr>
            <p:ph type="ftr" sz="quarter" idx="4"/>
          </p:nvPr>
        </p:nvSpPr>
        <p:spPr/>
        <p:txBody>
          <a:bodyPr/>
          <a:lstStyle/>
          <a:p>
            <a:pPr>
              <a:defRPr/>
            </a:pPr>
            <a:endParaRPr lang="sv-SE"/>
          </a:p>
        </p:txBody>
      </p:sp>
    </p:spTree>
    <p:extLst>
      <p:ext uri="{BB962C8B-B14F-4D97-AF65-F5344CB8AC3E}">
        <p14:creationId xmlns:p14="http://schemas.microsoft.com/office/powerpoint/2010/main" val="145346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8" name="Rectangle 7"/>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2624"/>
            <a:ext cx="5917679" cy="2554758"/>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7500385" y="1828799"/>
            <a:ext cx="990599" cy="228659"/>
          </a:xfrm>
        </p:spPr>
        <p:txBody>
          <a:bodyPr anchor="t" anchorCtr="0"/>
          <a:lstStyle>
            <a:lvl1pPr algn="l">
              <a:defRPr b="0" i="0">
                <a:solidFill>
                  <a:schemeClr val="bg1"/>
                </a:solidFill>
              </a:defRPr>
            </a:lvl1pPr>
          </a:lstStyle>
          <a:p>
            <a:fld id="{3852909B-09F8-4BD5-AF55-A665955BBD60}" type="datetimeFigureOut">
              <a:rPr lang="en-US" smtClean="0"/>
              <a:t>9/27/24</a:t>
            </a:fld>
            <a:endParaRPr lang="en-US"/>
          </a:p>
        </p:txBody>
      </p:sp>
      <p:sp>
        <p:nvSpPr>
          <p:cNvPr id="5" name="Footer Placeholder 4"/>
          <p:cNvSpPr>
            <a:spLocks noGrp="1"/>
          </p:cNvSpPr>
          <p:nvPr>
            <p:ph type="ftr" sz="quarter" idx="11"/>
          </p:nvPr>
        </p:nvSpPr>
        <p:spPr>
          <a:xfrm rot="5400000">
            <a:off x="6236209" y="3264406"/>
            <a:ext cx="3859795" cy="228660"/>
          </a:xfrm>
        </p:spPr>
        <p:txBody>
          <a:bodyPr/>
          <a:lstStyle>
            <a:lvl1pPr>
              <a:defRPr>
                <a:solidFill>
                  <a:schemeClr val="bg1"/>
                </a:solidFill>
              </a:defRPr>
            </a:lvl1p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5279" y="292609"/>
            <a:ext cx="628813" cy="767687"/>
          </a:xfrm>
        </p:spPr>
        <p:txBody>
          <a:bodyPr/>
          <a:lstStyle>
            <a:lvl1pPr>
              <a:defRPr sz="2800" b="0" i="0" baseline="0">
                <a:latin typeface="+mj-lt"/>
              </a:defRPr>
            </a:lvl1p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5256358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9B1F-4A78-4DE2-B1E7-52FA32BE5580}" type="datetimeFigureOut">
              <a:rPr lang="en-US" smtClean="0"/>
              <a:t>9/27/24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21704287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Rectangle 13"/>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0"/>
            <a:ext cx="6422004" cy="1653117"/>
          </a:xfrm>
        </p:spPr>
        <p:txBody>
          <a:bodyPr anchor="ct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1" y="3509006"/>
            <a:ext cx="6422003" cy="2515873"/>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85E9B1F-4A78-4DE2-B1E7-52FA32BE5580}"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8" name="Rectangle 1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198113212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2308"/>
            <a:ext cx="9144000" cy="6860308"/>
            <a:chOff x="0" y="-2308"/>
            <a:chExt cx="9144000" cy="6860308"/>
          </a:xfrm>
        </p:grpSpPr>
        <p:sp>
          <p:nvSpPr>
            <p:cNvPr id="13" name="Rectangle 12"/>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6" name="Freeform 35"/>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1"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0" name="TextBox 9"/>
          <p:cNvSpPr txBox="1"/>
          <p:nvPr/>
        </p:nvSpPr>
        <p:spPr>
          <a:xfrm>
            <a:off x="644721" y="654263"/>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a:t>“</a:t>
            </a:r>
          </a:p>
        </p:txBody>
      </p:sp>
      <p:sp>
        <p:nvSpPr>
          <p:cNvPr id="11" name="TextBox 10"/>
          <p:cNvSpPr txBox="1"/>
          <p:nvPr/>
        </p:nvSpPr>
        <p:spPr>
          <a:xfrm>
            <a:off x="7227454" y="2900539"/>
            <a:ext cx="538973"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a:t>”</a:t>
            </a:r>
          </a:p>
        </p:txBody>
      </p:sp>
      <p:sp>
        <p:nvSpPr>
          <p:cNvPr id="2" name="Title 1"/>
          <p:cNvSpPr>
            <a:spLocks noGrp="1"/>
          </p:cNvSpPr>
          <p:nvPr>
            <p:ph type="title"/>
          </p:nvPr>
        </p:nvSpPr>
        <p:spPr>
          <a:xfrm>
            <a:off x="1128059" y="914401"/>
            <a:ext cx="6160385" cy="2894878"/>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a:xfrm>
            <a:off x="1387279" y="3814473"/>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900"/>
            </a:lvl1pPr>
          </a:lstStyle>
          <a:p>
            <a:fld id="{485E9B1F-4A78-4DE2-B1E7-52FA32BE5580}"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43" name="Rectangle 4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40563405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10" name="Rectangle 9"/>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11"/>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399"/>
            <a:ext cx="6422004" cy="209550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E9B1F-4A78-4DE2-B1E7-52FA32BE5580}"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5" name="Rectangle 1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93421599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8884" y="927101"/>
            <a:ext cx="6423592"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8884" y="2489199"/>
            <a:ext cx="2310988"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8884" y="3147164"/>
            <a:ext cx="2310988" cy="287771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1" y="2489201"/>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2" y="3147164"/>
            <a:ext cx="232675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0"/>
            <a:ext cx="2313740"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0" y="3147162"/>
            <a:ext cx="2313739" cy="288836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5E9B1F-4A78-4DE2-B1E7-52FA32BE5580}" type="datetimeFigureOut">
              <a:rPr lang="en-US" smtClean="0"/>
              <a:t>9/27/24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372246994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36973"/>
            <a:ext cx="6423592" cy="699992"/>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39" y="4188546"/>
            <a:ext cx="2314064" cy="64901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8"/>
          </p:nvPr>
        </p:nvSpPr>
        <p:spPr>
          <a:xfrm>
            <a:off x="866438" y="4837558"/>
            <a:ext cx="2309280" cy="118732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4317" y="4188546"/>
            <a:ext cx="233090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489200"/>
            <a:ext cx="2025182"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404317" y="4846509"/>
            <a:ext cx="2330904" cy="11783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4184814"/>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5" y="2489200"/>
            <a:ext cx="201883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63820" y="4846510"/>
            <a:ext cx="2299492" cy="118902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5E9B1F-4A78-4DE2-B1E7-52FA32BE5580}" type="datetimeFigureOut">
              <a:rPr lang="en-US" smtClean="0"/>
              <a:t>9/27/24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25419301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441" y="2489200"/>
            <a:ext cx="6343201" cy="35306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E9B1F-4A78-4DE2-B1E7-52FA32BE5580}"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262776861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48235" y="1447799"/>
            <a:ext cx="4435439" cy="45719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E9B1F-4A78-4DE2-B1E7-52FA32BE5580}"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3" name="Rectangle 1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95606796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troduction Slide">
  <p:cSld name="Introduction Slide">
    <p:bg>
      <p:bgPr>
        <a:solidFill>
          <a:schemeClr val="dk2"/>
        </a:solidFill>
        <a:effectLst/>
      </p:bgPr>
    </p:bg>
    <p:spTree>
      <p:nvGrpSpPr>
        <p:cNvPr id="1" name="Shape 9"/>
        <p:cNvGrpSpPr/>
        <p:nvPr/>
      </p:nvGrpSpPr>
      <p:grpSpPr>
        <a:xfrm>
          <a:off x="0" y="0"/>
          <a:ext cx="0" cy="0"/>
          <a:chOff x="0" y="0"/>
          <a:chExt cx="0" cy="0"/>
        </a:xfrm>
      </p:grpSpPr>
      <p:sp>
        <p:nvSpPr>
          <p:cNvPr id="10" name="Google Shape;10;p12"/>
          <p:cNvSpPr/>
          <p:nvPr/>
        </p:nvSpPr>
        <p:spPr>
          <a:xfrm>
            <a:off x="497541" y="550812"/>
            <a:ext cx="8148919" cy="5756372"/>
          </a:xfrm>
          <a:custGeom>
            <a:avLst/>
            <a:gdLst/>
            <a:ahLst/>
            <a:cxnLst/>
            <a:rect l="l" t="t" r="r" b="b"/>
            <a:pathLst>
              <a:path w="8148919" h="4988856" extrusionOk="0">
                <a:moveTo>
                  <a:pt x="1453233" y="0"/>
                </a:moveTo>
                <a:lnTo>
                  <a:pt x="6695687" y="0"/>
                </a:lnTo>
                <a:cubicBezTo>
                  <a:pt x="7498285" y="0"/>
                  <a:pt x="8148919" y="650634"/>
                  <a:pt x="8148919" y="1453232"/>
                </a:cubicBezTo>
                <a:lnTo>
                  <a:pt x="8148919" y="2693647"/>
                </a:lnTo>
                <a:lnTo>
                  <a:pt x="8148918" y="2693669"/>
                </a:lnTo>
                <a:lnTo>
                  <a:pt x="8148918" y="4931188"/>
                </a:lnTo>
                <a:cubicBezTo>
                  <a:pt x="8148918" y="4963037"/>
                  <a:pt x="8123099" y="4988856"/>
                  <a:pt x="8091250" y="4988856"/>
                </a:cubicBezTo>
                <a:lnTo>
                  <a:pt x="57668" y="4988856"/>
                </a:lnTo>
                <a:cubicBezTo>
                  <a:pt x="25819" y="4988856"/>
                  <a:pt x="0" y="4963037"/>
                  <a:pt x="0" y="4931188"/>
                </a:cubicBezTo>
                <a:lnTo>
                  <a:pt x="0" y="2168855"/>
                </a:lnTo>
                <a:lnTo>
                  <a:pt x="1" y="2168853"/>
                </a:lnTo>
                <a:lnTo>
                  <a:pt x="1" y="1453232"/>
                </a:lnTo>
                <a:cubicBezTo>
                  <a:pt x="1" y="650634"/>
                  <a:pt x="650635" y="0"/>
                  <a:pt x="145323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63" b="0" i="0" u="none" strike="noStrike" cap="none">
              <a:solidFill>
                <a:schemeClr val="dk2"/>
              </a:solidFill>
              <a:latin typeface="Calibri"/>
              <a:ea typeface="Calibri"/>
              <a:cs typeface="Calibri"/>
              <a:sym typeface="Calibri"/>
            </a:endParaRPr>
          </a:p>
        </p:txBody>
      </p:sp>
      <p:sp>
        <p:nvSpPr>
          <p:cNvPr id="11" name="Google Shape;11;p12"/>
          <p:cNvSpPr txBox="1">
            <a:spLocks noGrp="1"/>
          </p:cNvSpPr>
          <p:nvPr>
            <p:ph type="ctrTitle"/>
          </p:nvPr>
        </p:nvSpPr>
        <p:spPr>
          <a:xfrm>
            <a:off x="497541" y="1122367"/>
            <a:ext cx="8148919" cy="174266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3600"/>
              <a:buFont typeface="Arial"/>
              <a:buNone/>
              <a:defRPr sz="3600" b="1" i="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12"/>
          <p:cNvSpPr txBox="1">
            <a:spLocks noGrp="1"/>
          </p:cNvSpPr>
          <p:nvPr>
            <p:ph type="subTitle" idx="1"/>
          </p:nvPr>
        </p:nvSpPr>
        <p:spPr>
          <a:xfrm>
            <a:off x="497541" y="3149866"/>
            <a:ext cx="8148919" cy="331937"/>
          </a:xfrm>
          <a:prstGeom prst="rect">
            <a:avLst/>
          </a:prstGeom>
          <a:noFill/>
          <a:ln>
            <a:noFill/>
          </a:ln>
        </p:spPr>
        <p:txBody>
          <a:bodyPr spcFirstLastPara="1" wrap="square" lIns="91425" tIns="45700" rIns="91425" bIns="45700" anchor="t" anchorCtr="0">
            <a:noAutofit/>
          </a:bodyPr>
          <a:lstStyle>
            <a:lvl1pPr lvl="0" algn="ctr">
              <a:lnSpc>
                <a:spcPct val="90000"/>
              </a:lnSpc>
              <a:spcBef>
                <a:spcPts val="955"/>
              </a:spcBef>
              <a:spcAft>
                <a:spcPts val="0"/>
              </a:spcAft>
              <a:buClr>
                <a:schemeClr val="dk2"/>
              </a:buClr>
              <a:buSzPts val="1800"/>
              <a:buNone/>
              <a:defRPr sz="1800" b="0" i="0">
                <a:solidFill>
                  <a:schemeClr val="dk2"/>
                </a:solidFill>
                <a:latin typeface="Raleway Medium"/>
                <a:ea typeface="Raleway Medium"/>
                <a:cs typeface="Raleway Medium"/>
                <a:sym typeface="Raleway Medium"/>
              </a:defRPr>
            </a:lvl1pPr>
            <a:lvl2pPr lvl="1" algn="ctr">
              <a:lnSpc>
                <a:spcPct val="90000"/>
              </a:lnSpc>
              <a:spcBef>
                <a:spcPts val="477"/>
              </a:spcBef>
              <a:spcAft>
                <a:spcPts val="0"/>
              </a:spcAft>
              <a:buClr>
                <a:schemeClr val="lt1"/>
              </a:buClr>
              <a:buSzPts val="1909"/>
              <a:buNone/>
              <a:defRPr sz="1909"/>
            </a:lvl2pPr>
            <a:lvl3pPr lvl="2" algn="ctr">
              <a:lnSpc>
                <a:spcPct val="90000"/>
              </a:lnSpc>
              <a:spcBef>
                <a:spcPts val="477"/>
              </a:spcBef>
              <a:spcAft>
                <a:spcPts val="0"/>
              </a:spcAft>
              <a:buClr>
                <a:schemeClr val="lt1"/>
              </a:buClr>
              <a:buSzPts val="1718"/>
              <a:buNone/>
              <a:defRPr sz="1718"/>
            </a:lvl3pPr>
            <a:lvl4pPr lvl="3" algn="ctr">
              <a:lnSpc>
                <a:spcPct val="90000"/>
              </a:lnSpc>
              <a:spcBef>
                <a:spcPts val="477"/>
              </a:spcBef>
              <a:spcAft>
                <a:spcPts val="0"/>
              </a:spcAft>
              <a:buClr>
                <a:schemeClr val="lt1"/>
              </a:buClr>
              <a:buSzPts val="1527"/>
              <a:buNone/>
              <a:defRPr sz="1527"/>
            </a:lvl4pPr>
            <a:lvl5pPr lvl="4" algn="ctr">
              <a:lnSpc>
                <a:spcPct val="90000"/>
              </a:lnSpc>
              <a:spcBef>
                <a:spcPts val="477"/>
              </a:spcBef>
              <a:spcAft>
                <a:spcPts val="0"/>
              </a:spcAft>
              <a:buClr>
                <a:schemeClr val="lt1"/>
              </a:buClr>
              <a:buSzPts val="1527"/>
              <a:buNone/>
              <a:defRPr sz="1527"/>
            </a:lvl5pPr>
            <a:lvl6pPr lvl="5" algn="ctr">
              <a:lnSpc>
                <a:spcPct val="90000"/>
              </a:lnSpc>
              <a:spcBef>
                <a:spcPts val="477"/>
              </a:spcBef>
              <a:spcAft>
                <a:spcPts val="0"/>
              </a:spcAft>
              <a:buClr>
                <a:schemeClr val="lt1"/>
              </a:buClr>
              <a:buSzPts val="1527"/>
              <a:buNone/>
              <a:defRPr sz="1527"/>
            </a:lvl6pPr>
            <a:lvl7pPr lvl="6" algn="ctr">
              <a:lnSpc>
                <a:spcPct val="90000"/>
              </a:lnSpc>
              <a:spcBef>
                <a:spcPts val="477"/>
              </a:spcBef>
              <a:spcAft>
                <a:spcPts val="0"/>
              </a:spcAft>
              <a:buClr>
                <a:schemeClr val="lt1"/>
              </a:buClr>
              <a:buSzPts val="1527"/>
              <a:buNone/>
              <a:defRPr sz="1527"/>
            </a:lvl7pPr>
            <a:lvl8pPr lvl="7" algn="ctr">
              <a:lnSpc>
                <a:spcPct val="90000"/>
              </a:lnSpc>
              <a:spcBef>
                <a:spcPts val="477"/>
              </a:spcBef>
              <a:spcAft>
                <a:spcPts val="0"/>
              </a:spcAft>
              <a:buClr>
                <a:schemeClr val="lt1"/>
              </a:buClr>
              <a:buSzPts val="1527"/>
              <a:buNone/>
              <a:defRPr sz="1527"/>
            </a:lvl8pPr>
            <a:lvl9pPr lvl="8" algn="ctr">
              <a:lnSpc>
                <a:spcPct val="90000"/>
              </a:lnSpc>
              <a:spcBef>
                <a:spcPts val="477"/>
              </a:spcBef>
              <a:spcAft>
                <a:spcPts val="0"/>
              </a:spcAft>
              <a:buClr>
                <a:schemeClr val="lt1"/>
              </a:buClr>
              <a:buSzPts val="1527"/>
              <a:buNone/>
              <a:defRPr sz="1527"/>
            </a:lvl9pPr>
          </a:lstStyle>
          <a:p>
            <a:endParaRPr/>
          </a:p>
        </p:txBody>
      </p:sp>
      <p:sp>
        <p:nvSpPr>
          <p:cNvPr id="13" name="Google Shape;13;p12"/>
          <p:cNvSpPr txBox="1">
            <a:spLocks noGrp="1"/>
          </p:cNvSpPr>
          <p:nvPr>
            <p:ph type="body" idx="2"/>
          </p:nvPr>
        </p:nvSpPr>
        <p:spPr>
          <a:xfrm>
            <a:off x="497541" y="3527831"/>
            <a:ext cx="8148919" cy="45478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955"/>
              </a:spcBef>
              <a:spcAft>
                <a:spcPts val="0"/>
              </a:spcAft>
              <a:buClr>
                <a:schemeClr val="dk1"/>
              </a:buClr>
              <a:buSzPts val="1200"/>
              <a:buNone/>
              <a:defRPr sz="1200">
                <a:solidFill>
                  <a:schemeClr val="dk1"/>
                </a:solidFill>
              </a:defRPr>
            </a:lvl1pPr>
            <a:lvl2pPr marL="914400" lvl="1" indent="-228600" algn="l">
              <a:lnSpc>
                <a:spcPct val="90000"/>
              </a:lnSpc>
              <a:spcBef>
                <a:spcPts val="477"/>
              </a:spcBef>
              <a:spcAft>
                <a:spcPts val="0"/>
              </a:spcAft>
              <a:buClr>
                <a:schemeClr val="lt1"/>
              </a:buClr>
              <a:buSzPts val="1400"/>
              <a:buNone/>
              <a:defRPr/>
            </a:lvl2pPr>
            <a:lvl3pPr marL="1371600" lvl="2" indent="-342900" algn="l">
              <a:lnSpc>
                <a:spcPct val="90000"/>
              </a:lnSpc>
              <a:spcBef>
                <a:spcPts val="477"/>
              </a:spcBef>
              <a:spcAft>
                <a:spcPts val="0"/>
              </a:spcAft>
              <a:buClr>
                <a:schemeClr val="lt1"/>
              </a:buClr>
              <a:buSzPts val="1800"/>
              <a:buChar char="•"/>
              <a:defRPr/>
            </a:lvl3pPr>
            <a:lvl4pPr marL="1828800" lvl="3" indent="-342900" algn="l">
              <a:lnSpc>
                <a:spcPct val="90000"/>
              </a:lnSpc>
              <a:spcBef>
                <a:spcPts val="477"/>
              </a:spcBef>
              <a:spcAft>
                <a:spcPts val="0"/>
              </a:spcAft>
              <a:buClr>
                <a:schemeClr val="lt1"/>
              </a:buClr>
              <a:buSzPts val="1800"/>
              <a:buChar char="•"/>
              <a:defRPr/>
            </a:lvl4pPr>
            <a:lvl5pPr marL="2286000" lvl="4" indent="-342900" algn="l">
              <a:lnSpc>
                <a:spcPct val="90000"/>
              </a:lnSpc>
              <a:spcBef>
                <a:spcPts val="477"/>
              </a:spcBef>
              <a:spcAft>
                <a:spcPts val="0"/>
              </a:spcAft>
              <a:buClr>
                <a:schemeClr val="lt1"/>
              </a:buClr>
              <a:buSzPts val="1800"/>
              <a:buChar char="•"/>
              <a:defRPr/>
            </a:lvl5pPr>
            <a:lvl6pPr marL="2743200" lvl="5" indent="-342900" algn="l">
              <a:lnSpc>
                <a:spcPct val="90000"/>
              </a:lnSpc>
              <a:spcBef>
                <a:spcPts val="477"/>
              </a:spcBef>
              <a:spcAft>
                <a:spcPts val="0"/>
              </a:spcAft>
              <a:buClr>
                <a:schemeClr val="lt1"/>
              </a:buClr>
              <a:buSzPts val="1800"/>
              <a:buChar char="•"/>
              <a:defRPr/>
            </a:lvl6pPr>
            <a:lvl7pPr marL="3200400" lvl="6" indent="-342900" algn="l">
              <a:lnSpc>
                <a:spcPct val="90000"/>
              </a:lnSpc>
              <a:spcBef>
                <a:spcPts val="477"/>
              </a:spcBef>
              <a:spcAft>
                <a:spcPts val="0"/>
              </a:spcAft>
              <a:buClr>
                <a:schemeClr val="lt1"/>
              </a:buClr>
              <a:buSzPts val="1800"/>
              <a:buChar char="•"/>
              <a:defRPr/>
            </a:lvl7pPr>
            <a:lvl8pPr marL="3657600" lvl="7" indent="-342900" algn="l">
              <a:lnSpc>
                <a:spcPct val="90000"/>
              </a:lnSpc>
              <a:spcBef>
                <a:spcPts val="477"/>
              </a:spcBef>
              <a:spcAft>
                <a:spcPts val="0"/>
              </a:spcAft>
              <a:buClr>
                <a:schemeClr val="lt1"/>
              </a:buClr>
              <a:buSzPts val="1800"/>
              <a:buChar char="•"/>
              <a:defRPr/>
            </a:lvl8pPr>
            <a:lvl9pPr marL="4114800" lvl="8" indent="-342900" algn="l">
              <a:lnSpc>
                <a:spcPct val="90000"/>
              </a:lnSpc>
              <a:spcBef>
                <a:spcPts val="477"/>
              </a:spcBef>
              <a:spcAft>
                <a:spcPts val="0"/>
              </a:spcAft>
              <a:buClr>
                <a:schemeClr val="lt1"/>
              </a:buClr>
              <a:buSzPts val="1800"/>
              <a:buChar char="•"/>
              <a:defRPr/>
            </a:lvl9pPr>
          </a:lstStyle>
          <a:p>
            <a:endParaRPr/>
          </a:p>
        </p:txBody>
      </p:sp>
      <p:pic>
        <p:nvPicPr>
          <p:cNvPr id="14" name="Google Shape;14;p12"/>
          <p:cNvPicPr preferRelativeResize="0"/>
          <p:nvPr/>
        </p:nvPicPr>
        <p:blipFill rotWithShape="1">
          <a:blip r:embed="rId2">
            <a:alphaModFix/>
          </a:blip>
          <a:srcRect/>
          <a:stretch/>
        </p:blipFill>
        <p:spPr>
          <a:xfrm>
            <a:off x="1752599" y="2887029"/>
            <a:ext cx="5638800" cy="52754"/>
          </a:xfrm>
          <a:prstGeom prst="rect">
            <a:avLst/>
          </a:prstGeom>
          <a:noFill/>
          <a:ln>
            <a:noFill/>
          </a:ln>
        </p:spPr>
      </p:pic>
      <p:pic>
        <p:nvPicPr>
          <p:cNvPr id="15" name="Google Shape;15;p12" descr="A black background with white text&#10;&#10;Description automatically generated"/>
          <p:cNvPicPr preferRelativeResize="0"/>
          <p:nvPr/>
        </p:nvPicPr>
        <p:blipFill rotWithShape="1">
          <a:blip r:embed="rId3">
            <a:alphaModFix/>
          </a:blip>
          <a:srcRect/>
          <a:stretch/>
        </p:blipFill>
        <p:spPr>
          <a:xfrm>
            <a:off x="3510643" y="4606454"/>
            <a:ext cx="2122715" cy="774600"/>
          </a:xfrm>
          <a:prstGeom prst="rect">
            <a:avLst/>
          </a:prstGeom>
          <a:noFill/>
          <a:ln>
            <a:noFill/>
          </a:ln>
        </p:spPr>
      </p:pic>
    </p:spTree>
    <p:extLst>
      <p:ext uri="{BB962C8B-B14F-4D97-AF65-F5344CB8AC3E}">
        <p14:creationId xmlns:p14="http://schemas.microsoft.com/office/powerpoint/2010/main" val="7311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E9B1F-4A78-4DE2-B1E7-52FA32BE5580}"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37840923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5D96E-8D7E-422E-A2A8-D28C1B4E7B86}" type="datetimeFigureOut">
              <a:rPr lang="en-US" smtClean="0"/>
              <a:t>9/27/24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3" name="Rectangle 1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147445472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E9B1F-4A78-4DE2-B1E7-52FA32BE5580}" type="datetimeFigureOut">
              <a:rPr lang="en-US" smtClean="0"/>
              <a:t>9/27/24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26474093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1" y="3248490"/>
            <a:ext cx="3636978"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490"/>
            <a:ext cx="3636979" cy="277131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E9B1F-4A78-4DE2-B1E7-52FA32BE5580}" type="datetimeFigureOut">
              <a:rPr lang="en-US" smtClean="0"/>
              <a:t>9/27/24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33270921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055670-3E6A-43D3-8215-C1C48E0C9650}" type="datetimeFigureOut">
              <a:rPr lang="en-US" smtClean="0"/>
              <a:t>9/27/24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265994452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34154-F461-49B9-A649-5772D9210BB9}" type="datetimeFigureOut">
              <a:rPr lang="en-US" smtClean="0"/>
              <a:t>9/27/24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BC33D24F-06AA-4E5C-BABA-930BE69B761C}" type="slidenum">
              <a:rPr lang="en-US" smtClean="0"/>
              <a:pPr>
                <a:defRPr/>
              </a:pPr>
              <a:t>‹#›</a:t>
            </a:fld>
            <a:endParaRPr lang="en-US"/>
          </a:p>
        </p:txBody>
      </p:sp>
    </p:spTree>
    <p:extLst>
      <p:ext uri="{BB962C8B-B14F-4D97-AF65-F5344CB8AC3E}">
        <p14:creationId xmlns:p14="http://schemas.microsoft.com/office/powerpoint/2010/main" val="35760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97437"/>
            <a:ext cx="271258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086844"/>
            <a:ext cx="2712590" cy="2925413"/>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9B1F-4A78-4DE2-B1E7-52FA32BE5580}" type="datetimeFigureOut">
              <a:rPr lang="en-US" smtClean="0"/>
              <a:t>9/27/24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25366118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2" y="1362190"/>
            <a:ext cx="2987087"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51591" y="3088562"/>
            <a:ext cx="3001938" cy="2448637"/>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842EE3-1862-478D-ABFA-CE4447D28533}" type="datetimeFigureOut">
              <a:rPr lang="en-US" smtClean="0"/>
              <a:t>9/27/24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98B4C53B-8452-4288-8440-399E6BAC1A30}" type="slidenum">
              <a:rPr lang="en-US" smtClean="0"/>
              <a:pPr>
                <a:defRPr/>
              </a:pPr>
              <a:t>‹#›</a:t>
            </a:fld>
            <a:endParaRPr lang="en-US"/>
          </a:p>
        </p:txBody>
      </p:sp>
    </p:spTree>
    <p:extLst>
      <p:ext uri="{BB962C8B-B14F-4D97-AF65-F5344CB8AC3E}">
        <p14:creationId xmlns:p14="http://schemas.microsoft.com/office/powerpoint/2010/main" val="3331450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15" name="Rectangle 14"/>
            <p:cNvSpPr/>
            <p:nvPr/>
          </p:nvSpPr>
          <p:spPr>
            <a:xfrm>
              <a:off x="0" y="0"/>
              <a:ext cx="9144000" cy="6858000"/>
            </a:xfrm>
            <a:prstGeom prst="rect">
              <a:avLst/>
            </a:prstGeom>
            <a:blipFill>
              <a:blip r:embed="rId20">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1854142"/>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6"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3564" y="925605"/>
            <a:ext cx="6346078" cy="71135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90842" y="6365497"/>
            <a:ext cx="3859795" cy="228660"/>
          </a:xfrm>
          <a:prstGeom prst="rect">
            <a:avLst/>
          </a:prstGeom>
        </p:spPr>
        <p:txBody>
          <a:bodyPr vert="horz" lIns="91440" tIns="45720" rIns="91440" bIns="45720" rtlCol="0" anchor="b"/>
          <a:lstStyle>
            <a:lvl1pPr algn="l">
              <a:defRPr sz="1000" b="1" i="0">
                <a:solidFill>
                  <a:schemeClr val="accent1"/>
                </a:solidFill>
              </a:defRPr>
            </a:lvl1pPr>
          </a:lstStyle>
          <a:p>
            <a:pPr>
              <a:defRPr/>
            </a:pPr>
            <a:endParaRPr lang="en-US"/>
          </a:p>
        </p:txBody>
      </p:sp>
      <p:sp>
        <p:nvSpPr>
          <p:cNvPr id="4" name="Date Placeholder 3"/>
          <p:cNvSpPr>
            <a:spLocks noGrp="1"/>
          </p:cNvSpPr>
          <p:nvPr>
            <p:ph type="dt" sz="half" idx="2"/>
          </p:nvPr>
        </p:nvSpPr>
        <p:spPr>
          <a:xfrm>
            <a:off x="7574443" y="6371444"/>
            <a:ext cx="990599" cy="228659"/>
          </a:xfrm>
          <a:prstGeom prst="rect">
            <a:avLst/>
          </a:prstGeom>
        </p:spPr>
        <p:txBody>
          <a:bodyPr vert="horz" lIns="91440" tIns="45720" rIns="91440" bIns="45720" rtlCol="0" anchor="b"/>
          <a:lstStyle>
            <a:lvl1pPr algn="r">
              <a:defRPr sz="900" b="1" i="0">
                <a:solidFill>
                  <a:schemeClr val="accent1"/>
                </a:solidFill>
              </a:defRPr>
            </a:lvl1pPr>
          </a:lstStyle>
          <a:p>
            <a:fld id="{485E9B1F-4A78-4DE2-B1E7-52FA32BE5580}" type="datetimeFigureOut">
              <a:rPr lang="en-US" smtClean="0"/>
              <a:t>9/27/24</a:t>
            </a:fld>
            <a:endParaRPr lang="en-US"/>
          </a:p>
        </p:txBody>
      </p:sp>
      <p:sp>
        <p:nvSpPr>
          <p:cNvPr id="17" name="Rectangle 1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7766428" y="295730"/>
            <a:ext cx="628813" cy="767687"/>
          </a:xfrm>
          <a:prstGeom prst="rect">
            <a:avLst/>
          </a:prstGeom>
        </p:spPr>
        <p:txBody>
          <a:bodyPr vert="horz" lIns="91440" tIns="45720" rIns="91440" bIns="45720" rtlCol="0" anchor="b"/>
          <a:lstStyle>
            <a:lvl1pPr algn="ctr">
              <a:defRPr sz="2800" b="0" i="0">
                <a:solidFill>
                  <a:schemeClr val="bg1"/>
                </a:solidFill>
              </a:defRPr>
            </a:lvl1pPr>
          </a:lstStyle>
          <a:p>
            <a:pPr>
              <a:defRPr/>
            </a:pPr>
            <a:fld id="{98B4C53B-8452-4288-8440-399E6BAC1A30}" type="slidenum">
              <a:rPr lang="en-US" smtClean="0"/>
              <a:pPr>
                <a:defRPr/>
              </a:pPr>
              <a:t>‹#›</a:t>
            </a:fld>
            <a:endParaRPr lang="en-US"/>
          </a:p>
        </p:txBody>
      </p:sp>
      <p:sp>
        <p:nvSpPr>
          <p:cNvPr id="8" name="Shape 757">
            <a:extLst>
              <a:ext uri="{FF2B5EF4-FFF2-40B4-BE49-F238E27FC236}">
                <a16:creationId xmlns:a16="http://schemas.microsoft.com/office/drawing/2014/main" id="{34BC8093-E19A-DFE6-7CFE-C2DD328FE36F}"/>
              </a:ext>
            </a:extLst>
          </p:cNvPr>
          <p:cNvSpPr txBox="1"/>
          <p:nvPr userDrawn="1"/>
        </p:nvSpPr>
        <p:spPr>
          <a:xfrm>
            <a:off x="34925" y="6430963"/>
            <a:ext cx="2422525" cy="338137"/>
          </a:xfrm>
          <a:prstGeom prst="rect">
            <a:avLst/>
          </a:prstGeom>
          <a:noFill/>
        </p:spPr>
        <p:txBody>
          <a:bodyPr lIns="91425" tIns="91425" rIns="91425" bIns="91425"/>
          <a:lstStyle/>
          <a:p>
            <a:pPr marL="25400" fontAlgn="auto">
              <a:lnSpc>
                <a:spcPct val="115000"/>
              </a:lnSpc>
              <a:spcBef>
                <a:spcPts val="0"/>
              </a:spcBef>
              <a:spcAft>
                <a:spcPts val="0"/>
              </a:spcAft>
              <a:defRPr/>
            </a:pPr>
            <a:r>
              <a:rPr lang="en-US" sz="1200" baseline="30000">
                <a:solidFill>
                  <a:schemeClr val="bg1">
                    <a:lumMod val="50000"/>
                  </a:schemeClr>
                </a:solidFill>
                <a:latin typeface="+mn-lt"/>
                <a:cs typeface="+mn-cs"/>
              </a:rPr>
              <a:t>©</a:t>
            </a:r>
            <a:r>
              <a:rPr lang="en-US" sz="1200">
                <a:solidFill>
                  <a:schemeClr val="bg1">
                    <a:lumMod val="50000"/>
                  </a:schemeClr>
                </a:solidFill>
                <a:latin typeface="+mn-lt"/>
                <a:cs typeface="+mn-cs"/>
              </a:rPr>
              <a:t>ADHD Coaches Organization</a:t>
            </a:r>
          </a:p>
          <a:p>
            <a:pPr fontAlgn="auto">
              <a:spcBef>
                <a:spcPts val="0"/>
              </a:spcBef>
              <a:spcAft>
                <a:spcPts val="0"/>
              </a:spcAft>
              <a:defRPr/>
            </a:pPr>
            <a:endParaRPr lang="en-US">
              <a:solidFill>
                <a:schemeClr val="bg1">
                  <a:lumMod val="50000"/>
                </a:schemeClr>
              </a:solidFill>
              <a:latin typeface="+mn-lt"/>
              <a:cs typeface="+mn-cs"/>
            </a:endParaRPr>
          </a:p>
        </p:txBody>
      </p:sp>
    </p:spTree>
    <p:extLst>
      <p:ext uri="{BB962C8B-B14F-4D97-AF65-F5344CB8AC3E}">
        <p14:creationId xmlns:p14="http://schemas.microsoft.com/office/powerpoint/2010/main" val="272292232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hf sldNum="0" hdr="0" ftr="0" dt="0"/>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adhdcoaches.org/" TargetMode="External"/><Relationship Id="rId7" Type="http://schemas.openxmlformats.org/officeDocument/2006/relationships/hyperlink" Target="http://www.additudemag.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chadd.org/" TargetMode="External"/><Relationship Id="rId5" Type="http://schemas.openxmlformats.org/officeDocument/2006/relationships/hyperlink" Target="http://www.adhdawarenessmonth.org/" TargetMode="External"/><Relationship Id="rId4" Type="http://schemas.openxmlformats.org/officeDocument/2006/relationships/hyperlink" Target="http://www.add.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adhdawarenessmonth.org/myths-and-facts-about-adhd/"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www.cdc.gov" TargetMode="External"/><Relationship Id="rId13" Type="http://schemas.openxmlformats.org/officeDocument/2006/relationships/hyperlink" Target="https://www.understood.org/" TargetMode="External"/><Relationship Id="rId3" Type="http://schemas.openxmlformats.org/officeDocument/2006/relationships/hyperlink" Target="http://www.ADHDCoaches.org" TargetMode="External"/><Relationship Id="rId7" Type="http://schemas.openxmlformats.org/officeDocument/2006/relationships/hyperlink" Target="https://www.adhd-federation.org/" TargetMode="External"/><Relationship Id="rId12" Type="http://schemas.openxmlformats.org/officeDocument/2006/relationships/hyperlink" Target="http://www.psychcentral.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ADHDAwarenessMonth.org" TargetMode="External"/><Relationship Id="rId11" Type="http://schemas.openxmlformats.org/officeDocument/2006/relationships/hyperlink" Target="http://www.NIMH.nih.gov" TargetMode="External"/><Relationship Id="rId5" Type="http://schemas.openxmlformats.org/officeDocument/2006/relationships/hyperlink" Target="http://www.ADDitudemag.com" TargetMode="External"/><Relationship Id="rId15" Type="http://schemas.openxmlformats.org/officeDocument/2006/relationships/image" Target="../media/image7.png"/><Relationship Id="rId10" Type="http://schemas.openxmlformats.org/officeDocument/2006/relationships/hyperlink" Target="http://www.nami.org" TargetMode="External"/><Relationship Id="rId4" Type="http://schemas.openxmlformats.org/officeDocument/2006/relationships/hyperlink" Target="http://www.ADD.org" TargetMode="External"/><Relationship Id="rId9" Type="http://schemas.openxmlformats.org/officeDocument/2006/relationships/hyperlink" Target="http://www.CHADD.org" TargetMode="External"/><Relationship Id="rId14" Type="http://schemas.openxmlformats.org/officeDocument/2006/relationships/hyperlink" Target="http://www.TED.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30.xml"/><Relationship Id="rId16"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nimh.nih.gov/health/statistics/attention-deficit-hyperactivity-disorder-adhd" TargetMode="External"/><Relationship Id="rId4" Type="http://schemas.openxmlformats.org/officeDocument/2006/relationships/hyperlink" Target="https://www.cdc.gov/adhd/data/index.html" TargetMode="Externa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2.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16.jp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customXml" Target="../ink/ink5.xml"/><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1.png"/><Relationship Id="rId24" Type="http://schemas.openxmlformats.org/officeDocument/2006/relationships/customXml" Target="../ink/ink11.xml"/><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customXml" Target="../ink/ink4.xml"/><Relationship Id="rId19" Type="http://schemas.openxmlformats.org/officeDocument/2006/relationships/image" Target="../media/image25.png"/><Relationship Id="rId4" Type="http://schemas.openxmlformats.org/officeDocument/2006/relationships/customXml" Target="../ink/ink1.xml"/><Relationship Id="rId9" Type="http://schemas.openxmlformats.org/officeDocument/2006/relationships/image" Target="../media/image2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Rectangle 1">
            <a:extLst>
              <a:ext uri="{FF2B5EF4-FFF2-40B4-BE49-F238E27FC236}">
                <a16:creationId xmlns:a16="http://schemas.microsoft.com/office/drawing/2014/main" id="{D920DE11-00C0-4F4C-7920-6EEEF3FFE6C6}"/>
              </a:ext>
            </a:extLst>
          </p:cNvPr>
          <p:cNvSpPr/>
          <p:nvPr/>
        </p:nvSpPr>
        <p:spPr>
          <a:xfrm>
            <a:off x="106819" y="6306206"/>
            <a:ext cx="1628991" cy="551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9323DDBE-12F4-798F-45CD-11EE335CAF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538805"/>
            <a:ext cx="6257365" cy="1123772"/>
          </a:xfrm>
          <a:prstGeom prst="rect">
            <a:avLst/>
          </a:prstGeom>
          <a:effectLst/>
        </p:spPr>
      </p:pic>
      <p:sp>
        <p:nvSpPr>
          <p:cNvPr id="6" name="Title 1">
            <a:extLst>
              <a:ext uri="{FF2B5EF4-FFF2-40B4-BE49-F238E27FC236}">
                <a16:creationId xmlns:a16="http://schemas.microsoft.com/office/drawing/2014/main" id="{5BFEE98F-93E0-14C0-3C49-74FAAE2E5EE2}"/>
              </a:ext>
            </a:extLst>
          </p:cNvPr>
          <p:cNvSpPr txBox="1">
            <a:spLocks/>
          </p:cNvSpPr>
          <p:nvPr/>
        </p:nvSpPr>
        <p:spPr bwMode="gray">
          <a:xfrm>
            <a:off x="1355834" y="4452206"/>
            <a:ext cx="6862013" cy="2405794"/>
          </a:xfrm>
          <a:prstGeom prst="rect">
            <a:avLst/>
          </a:prstGeom>
        </p:spPr>
        <p:txBody>
          <a:bodyPr vert="horz" lIns="68580" tIns="34290" rIns="68580" bIns="34290" rtlCol="0" anchor="b">
            <a:no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2200" b="1" i="1" dirty="0">
                <a:solidFill>
                  <a:schemeClr val="tx1"/>
                </a:solidFill>
              </a:rPr>
              <a:t>A presentation in honor of </a:t>
            </a:r>
            <a:endParaRPr lang="en-US" sz="2200" b="1" dirty="0">
              <a:solidFill>
                <a:srgbClr val="1A1A1A"/>
              </a:solidFill>
              <a:latin typeface="Open Sans" panose="020B0606030504020204" pitchFamily="34" charset="0"/>
            </a:endParaRPr>
          </a:p>
          <a:p>
            <a:pPr algn="ctr">
              <a:lnSpc>
                <a:spcPct val="90000"/>
              </a:lnSpc>
            </a:pPr>
            <a:r>
              <a:rPr lang="en-US" sz="2200" b="1" dirty="0">
                <a:solidFill>
                  <a:srgbClr val="1A1A1A"/>
                </a:solidFill>
                <a:latin typeface="Open Sans" panose="020B0606030504020204" pitchFamily="34" charset="0"/>
              </a:rPr>
              <a:t>ADHD Awareness Month</a:t>
            </a:r>
            <a:br>
              <a:rPr lang="en-US" sz="2200" dirty="0">
                <a:solidFill>
                  <a:schemeClr val="tx1"/>
                </a:solidFill>
              </a:rPr>
            </a:br>
            <a:r>
              <a:rPr lang="en-US" sz="2200" b="1" i="1" dirty="0">
                <a:solidFill>
                  <a:schemeClr val="tx1"/>
                </a:solidFill>
              </a:rPr>
              <a:t> </a:t>
            </a:r>
            <a:br>
              <a:rPr lang="en-US" sz="2200" b="1" i="1" dirty="0">
                <a:solidFill>
                  <a:schemeClr val="tx1"/>
                </a:solidFill>
              </a:rPr>
            </a:br>
            <a:br>
              <a:rPr lang="en-US" sz="2200" b="1" i="1" dirty="0">
                <a:solidFill>
                  <a:schemeClr val="tx1"/>
                </a:solidFill>
              </a:rPr>
            </a:br>
            <a:r>
              <a:rPr lang="en-US" sz="2200" b="1" i="1" dirty="0">
                <a:solidFill>
                  <a:schemeClr val="tx1"/>
                </a:solidFill>
              </a:rPr>
              <a:t>October 1 – 31, 2024</a:t>
            </a:r>
            <a:br>
              <a:rPr lang="en-US" sz="2200" b="1" i="1" dirty="0">
                <a:solidFill>
                  <a:schemeClr val="tx1"/>
                </a:solidFill>
              </a:rPr>
            </a:br>
            <a:br>
              <a:rPr lang="en-US" sz="2000" i="1" dirty="0"/>
            </a:br>
            <a:br>
              <a:rPr lang="en-US" sz="2000" i="1" dirty="0"/>
            </a:br>
            <a:br>
              <a:rPr lang="en-US" sz="2000" i="1" dirty="0"/>
            </a:br>
            <a:br>
              <a:rPr lang="en-US" sz="2400" i="1" dirty="0"/>
            </a:br>
            <a:endParaRPr lang="en-US" sz="2400" i="1" dirty="0"/>
          </a:p>
          <a:p>
            <a:pPr algn="ctr">
              <a:lnSpc>
                <a:spcPct val="90000"/>
              </a:lnSpc>
            </a:pPr>
            <a:endParaRPr lang="en-US" sz="2000" b="1" dirty="0">
              <a:solidFill>
                <a:schemeClr val="tx1"/>
              </a:solidFill>
              <a:ea typeface="Verdana" panose="020B0604030504040204" pitchFamily="34" charset="0"/>
              <a:cs typeface="Verdana" panose="020B0604030504040204" pitchFamily="34" charset="0"/>
            </a:endParaRPr>
          </a:p>
          <a:p>
            <a:pPr algn="ctr">
              <a:lnSpc>
                <a:spcPct val="90000"/>
              </a:lnSpc>
            </a:pPr>
            <a:br>
              <a:rPr lang="en-US" sz="1800" b="1" dirty="0">
                <a:solidFill>
                  <a:schemeClr val="tx1"/>
                </a:solidFill>
                <a:ea typeface="Verdana" panose="020B0604030504040204" pitchFamily="34" charset="0"/>
                <a:cs typeface="Verdana" panose="020B0604030504040204" pitchFamily="34" charset="0"/>
              </a:rPr>
            </a:br>
            <a:br>
              <a:rPr lang="en-US" sz="1800" b="1" i="1" dirty="0"/>
            </a:br>
            <a:br>
              <a:rPr lang="en-US" sz="2400" b="1" i="1" dirty="0"/>
            </a:br>
            <a:endParaRPr lang="en-US" sz="24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ubrik 1"/>
          <p:cNvSpPr>
            <a:spLocks noGrp="1"/>
          </p:cNvSpPr>
          <p:nvPr>
            <p:ph type="title"/>
          </p:nvPr>
        </p:nvSpPr>
        <p:spPr>
          <a:xfrm>
            <a:off x="866215" y="947920"/>
            <a:ext cx="6571060" cy="728480"/>
          </a:xfrm>
        </p:spPr>
        <p:style>
          <a:lnRef idx="0">
            <a:scrgbClr r="0" g="0" b="0"/>
          </a:lnRef>
          <a:fillRef idx="0">
            <a:scrgbClr r="0" g="0" b="0"/>
          </a:fillRef>
          <a:effectRef idx="0">
            <a:scrgbClr r="0" g="0" b="0"/>
          </a:effectRef>
          <a:fontRef idx="minor">
            <a:schemeClr val="lt1"/>
          </a:fontRef>
        </p:style>
        <p:txBody>
          <a:bodyPr>
            <a:normAutofit/>
          </a:bodyPr>
          <a:lstStyle/>
          <a:p>
            <a:pPr algn="ctr"/>
            <a:r>
              <a:rPr lang="en-US"/>
              <a:t>Where can I go to find out?</a:t>
            </a:r>
          </a:p>
        </p:txBody>
      </p:sp>
      <p:sp>
        <p:nvSpPr>
          <p:cNvPr id="3" name="Platshållare för innehåll 2"/>
          <p:cNvSpPr>
            <a:spLocks noGrp="1"/>
          </p:cNvSpPr>
          <p:nvPr>
            <p:ph idx="1"/>
          </p:nvPr>
        </p:nvSpPr>
        <p:spPr>
          <a:xfrm>
            <a:off x="1033891" y="2139950"/>
            <a:ext cx="4797985" cy="3416300"/>
          </a:xfrm>
        </p:spPr>
        <p:txBody>
          <a:bodyPr rtlCol="0" anchor="ctr">
            <a:noAutofit/>
          </a:bodyPr>
          <a:lstStyle/>
          <a:p>
            <a:pPr fontAlgn="auto">
              <a:spcAft>
                <a:spcPts val="0"/>
              </a:spcAft>
              <a:buFont typeface="Wingdings" pitchFamily="2" charset="2"/>
              <a:buChar char="Ø"/>
              <a:defRPr/>
            </a:pPr>
            <a:endParaRPr lang="en-US" sz="2300" dirty="0">
              <a:latin typeface="Arial Bold" charset="0"/>
              <a:cs typeface="Arial Bold" charset="0"/>
              <a:sym typeface="Arial Bold" charset="0"/>
            </a:endParaRPr>
          </a:p>
          <a:p>
            <a:pPr fontAlgn="auto">
              <a:spcAft>
                <a:spcPts val="0"/>
              </a:spcAft>
              <a:buFont typeface="Wingdings" pitchFamily="2" charset="2"/>
              <a:buChar char="Ø"/>
              <a:defRPr/>
            </a:pPr>
            <a:r>
              <a:rPr lang="en-US" sz="2300" dirty="0"/>
              <a:t>Physician</a:t>
            </a:r>
          </a:p>
          <a:p>
            <a:pPr lvl="1" fontAlgn="auto">
              <a:spcAft>
                <a:spcPts val="0"/>
              </a:spcAft>
              <a:buFont typeface="Wingdings" pitchFamily="2" charset="2"/>
              <a:buChar char="Ø"/>
              <a:defRPr/>
            </a:pPr>
            <a:r>
              <a:rPr lang="en-US" sz="2300" dirty="0"/>
              <a:t>Psychiatrist</a:t>
            </a:r>
          </a:p>
          <a:p>
            <a:pPr lvl="1" fontAlgn="auto">
              <a:spcAft>
                <a:spcPts val="0"/>
              </a:spcAft>
              <a:buFont typeface="Wingdings" pitchFamily="2" charset="2"/>
              <a:buChar char="Ø"/>
              <a:defRPr/>
            </a:pPr>
            <a:r>
              <a:rPr lang="en-US" sz="2300" dirty="0"/>
              <a:t>Pediatrician</a:t>
            </a:r>
          </a:p>
          <a:p>
            <a:pPr lvl="1" fontAlgn="auto">
              <a:spcAft>
                <a:spcPts val="0"/>
              </a:spcAft>
              <a:buFont typeface="Wingdings" pitchFamily="2" charset="2"/>
              <a:buChar char="Ø"/>
              <a:defRPr/>
            </a:pPr>
            <a:r>
              <a:rPr lang="en-US" sz="2300" dirty="0"/>
              <a:t>Neurologist</a:t>
            </a:r>
          </a:p>
          <a:p>
            <a:pPr fontAlgn="auto">
              <a:spcAft>
                <a:spcPts val="0"/>
              </a:spcAft>
              <a:buFont typeface="Wingdings" pitchFamily="2" charset="2"/>
              <a:buChar char="Ø"/>
              <a:defRPr/>
            </a:pPr>
            <a:r>
              <a:rPr lang="en-US" sz="2300" dirty="0"/>
              <a:t>Psychologist</a:t>
            </a:r>
          </a:p>
          <a:p>
            <a:pPr fontAlgn="auto">
              <a:spcAft>
                <a:spcPts val="0"/>
              </a:spcAft>
              <a:buFont typeface="Wingdings" pitchFamily="2" charset="2"/>
              <a:buChar char="Ø"/>
              <a:defRPr/>
            </a:pPr>
            <a:r>
              <a:rPr lang="en-US" sz="2300" dirty="0"/>
              <a:t>Nurse Practitioner or PA</a:t>
            </a:r>
          </a:p>
          <a:p>
            <a:pPr fontAlgn="auto">
              <a:spcAft>
                <a:spcPts val="0"/>
              </a:spcAft>
              <a:buFont typeface="Wingdings" pitchFamily="2" charset="2"/>
              <a:buChar char="Ø"/>
              <a:defRPr/>
            </a:pPr>
            <a:r>
              <a:rPr lang="en-US" sz="2300" dirty="0"/>
              <a:t>Clinical Social Worker</a:t>
            </a:r>
          </a:p>
        </p:txBody>
      </p:sp>
      <p:sp>
        <p:nvSpPr>
          <p:cNvPr id="36868" name="Rektangel 5"/>
          <p:cNvSpPr>
            <a:spLocks noChangeArrowheads="1"/>
          </p:cNvSpPr>
          <p:nvPr/>
        </p:nvSpPr>
        <p:spPr bwMode="auto">
          <a:xfrm>
            <a:off x="2112580" y="6008234"/>
            <a:ext cx="5760566" cy="584775"/>
          </a:xfrm>
          <a:prstGeom prst="rect">
            <a:avLst/>
          </a:prstGeom>
          <a:noFill/>
          <a:ln w="9525">
            <a:noFill/>
            <a:miter lim="800000"/>
            <a:headEnd/>
            <a:tailEnd/>
          </a:ln>
        </p:spPr>
        <p:txBody>
          <a:bodyPr wrap="square">
            <a:spAutoFit/>
          </a:bodyPr>
          <a:lstStyle/>
          <a:p>
            <a:pPr>
              <a:spcAft>
                <a:spcPts val="600"/>
              </a:spcAft>
            </a:pPr>
            <a:r>
              <a:rPr lang="en-US" sz="1600" i="1" dirty="0">
                <a:latin typeface="Calibri" pitchFamily="34" charset="0"/>
              </a:rPr>
              <a:t>Please note: Assessment and diagnosis might also be done by others not mentioned above and may vary from country to country</a:t>
            </a:r>
          </a:p>
        </p:txBody>
      </p:sp>
      <p:sp>
        <p:nvSpPr>
          <p:cNvPr id="4" name="AutoShape 2" descr="file:///Users/jlinkoff/Downloads/DALL%C2%B7E%202024-09-17%2012.39.40%20-%20A%20cartoon-style%20image%20of%20a%20person%20of%20color%20talking%20to%20a%20psychiatrist%20in%20a%20comfortable,%20calming%20office.%20The%20psychiatrist,%20wearing%20a%20smart%20casual%20outfit.webp">
            <a:extLst>
              <a:ext uri="{FF2B5EF4-FFF2-40B4-BE49-F238E27FC236}">
                <a16:creationId xmlns:a16="http://schemas.microsoft.com/office/drawing/2014/main" id="{F4B5DEBC-2708-0E94-0F23-E746FBAAFF99}"/>
              </a:ext>
            </a:extLst>
          </p:cNvPr>
          <p:cNvSpPr>
            <a:spLocks noChangeAspect="1" noChangeArrowheads="1"/>
          </p:cNvSpPr>
          <p:nvPr/>
        </p:nvSpPr>
        <p:spPr bwMode="auto">
          <a:xfrm>
            <a:off x="3744310" y="2601310"/>
            <a:ext cx="4256690" cy="42566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ile:///Users/jlinkoff/Downloads/DALL%C2%B7E%202024-09-17%2012.39.40%20-%20A%20cartoon-style%20image%20of%20a%20person%20of%20color%20talking%20to%20a%20psychiatrist%20in%20a%20comfortable,%20calming%20office.%20The%20psychiatrist,%20wearing%20a%20smart%20casual%20outfit.webp">
            <a:extLst>
              <a:ext uri="{FF2B5EF4-FFF2-40B4-BE49-F238E27FC236}">
                <a16:creationId xmlns:a16="http://schemas.microsoft.com/office/drawing/2014/main" id="{D268D60A-4012-C998-5479-D897C420755D}"/>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AF526A7-CBE1-32F3-1EB8-E9E407A3328A}"/>
              </a:ext>
            </a:extLst>
          </p:cNvPr>
          <p:cNvPicPr>
            <a:picLocks noChangeAspect="1"/>
          </p:cNvPicPr>
          <p:nvPr/>
        </p:nvPicPr>
        <p:blipFill>
          <a:blip r:embed="rId3"/>
          <a:stretch>
            <a:fillRect/>
          </a:stretch>
        </p:blipFill>
        <p:spPr>
          <a:xfrm>
            <a:off x="5334003" y="2528065"/>
            <a:ext cx="3215177" cy="3215177"/>
          </a:xfrm>
          <a:prstGeom prst="rect">
            <a:avLst/>
          </a:prstGeom>
        </p:spPr>
      </p:pic>
      <p:sp>
        <p:nvSpPr>
          <p:cNvPr id="7" name="Rectangle 6">
            <a:extLst>
              <a:ext uri="{FF2B5EF4-FFF2-40B4-BE49-F238E27FC236}">
                <a16:creationId xmlns:a16="http://schemas.microsoft.com/office/drawing/2014/main" id="{5E2055D4-123C-2CBC-EDCE-405663C96D27}"/>
              </a:ext>
            </a:extLst>
          </p:cNvPr>
          <p:cNvSpPr/>
          <p:nvPr/>
        </p:nvSpPr>
        <p:spPr>
          <a:xfrm>
            <a:off x="0" y="6317112"/>
            <a:ext cx="1564400"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5191E2-589A-894F-B918-B17EC3BB5873}"/>
              </a:ext>
            </a:extLst>
          </p:cNvPr>
          <p:cNvPicPr>
            <a:picLocks noChangeAspect="1"/>
          </p:cNvPicPr>
          <p:nvPr/>
        </p:nvPicPr>
        <p:blipFill>
          <a:blip r:embed="rId4"/>
          <a:stretch>
            <a:fillRect/>
          </a:stretch>
        </p:blipFill>
        <p:spPr>
          <a:xfrm>
            <a:off x="8276524" y="6132897"/>
            <a:ext cx="581497" cy="5358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ubrik 1"/>
          <p:cNvSpPr>
            <a:spLocks noGrp="1"/>
          </p:cNvSpPr>
          <p:nvPr>
            <p:ph type="title"/>
          </p:nvPr>
        </p:nvSpPr>
        <p:spPr>
          <a:xfrm>
            <a:off x="866215" y="947920"/>
            <a:ext cx="6571060" cy="728480"/>
          </a:xfrm>
        </p:spPr>
        <p:txBody>
          <a:bodyPr>
            <a:normAutofit/>
          </a:bodyPr>
          <a:lstStyle/>
          <a:p>
            <a:pPr algn="ctr">
              <a:lnSpc>
                <a:spcPct val="90000"/>
              </a:lnSpc>
            </a:pPr>
            <a:r>
              <a:rPr lang="en-US" sz="2500" dirty="0"/>
              <a:t>Clinical guidelines for diagnosis of ADHD </a:t>
            </a:r>
          </a:p>
        </p:txBody>
      </p:sp>
      <p:sp>
        <p:nvSpPr>
          <p:cNvPr id="3" name="Platshållare för innehåll 2"/>
          <p:cNvSpPr>
            <a:spLocks noGrp="1"/>
          </p:cNvSpPr>
          <p:nvPr>
            <p:ph idx="1"/>
          </p:nvPr>
        </p:nvSpPr>
        <p:spPr>
          <a:xfrm>
            <a:off x="866215" y="2178424"/>
            <a:ext cx="5014632" cy="4679576"/>
          </a:xfrm>
        </p:spPr>
        <p:txBody>
          <a:bodyPr rtlCol="0" anchor="ctr">
            <a:normAutofit fontScale="25000" lnSpcReduction="20000"/>
          </a:bodyPr>
          <a:lstStyle/>
          <a:p>
            <a:pPr fontAlgn="auto">
              <a:lnSpc>
                <a:spcPct val="90000"/>
              </a:lnSpc>
              <a:spcAft>
                <a:spcPts val="0"/>
              </a:spcAft>
              <a:buFont typeface="Arial"/>
              <a:buChar char="•"/>
              <a:defRPr/>
            </a:pPr>
            <a:endParaRPr lang="en-US" sz="8000" dirty="0"/>
          </a:p>
          <a:p>
            <a:pPr fontAlgn="auto">
              <a:lnSpc>
                <a:spcPct val="90000"/>
              </a:lnSpc>
              <a:spcAft>
                <a:spcPts val="0"/>
              </a:spcAft>
              <a:buFont typeface="Wingdings" pitchFamily="2" charset="2"/>
              <a:buChar char="Ø"/>
              <a:defRPr/>
            </a:pPr>
            <a:r>
              <a:rPr lang="en-US" sz="8000" dirty="0"/>
              <a:t>American Psychiatric Association’s Diagnostic and Statistical Manual of Mental Disorders</a:t>
            </a:r>
          </a:p>
          <a:p>
            <a:pPr lvl="1" fontAlgn="auto">
              <a:lnSpc>
                <a:spcPct val="90000"/>
              </a:lnSpc>
              <a:spcAft>
                <a:spcPts val="0"/>
              </a:spcAft>
              <a:buFont typeface="Wingdings" pitchFamily="2" charset="2"/>
              <a:buChar char="Ø"/>
              <a:defRPr/>
            </a:pPr>
            <a:r>
              <a:rPr lang="en-US" sz="8000" dirty="0"/>
              <a:t>Currently the DSM-5 (Fifth Edition). These established guidelines are widely used in research and clinical practice.</a:t>
            </a:r>
          </a:p>
          <a:p>
            <a:pPr fontAlgn="auto">
              <a:lnSpc>
                <a:spcPct val="90000"/>
              </a:lnSpc>
              <a:spcAft>
                <a:spcPts val="0"/>
              </a:spcAft>
              <a:buFont typeface="Wingdings" pitchFamily="2" charset="2"/>
              <a:buChar char="Ø"/>
              <a:defRPr/>
            </a:pPr>
            <a:endParaRPr lang="en-US" sz="8000" dirty="0"/>
          </a:p>
          <a:p>
            <a:pPr fontAlgn="auto">
              <a:lnSpc>
                <a:spcPct val="90000"/>
              </a:lnSpc>
              <a:spcAft>
                <a:spcPts val="0"/>
              </a:spcAft>
              <a:buFont typeface="Wingdings" pitchFamily="2" charset="2"/>
              <a:buChar char="Ø"/>
              <a:defRPr/>
            </a:pPr>
            <a:r>
              <a:rPr lang="en-US" sz="8000" dirty="0"/>
              <a:t>World Health Organization </a:t>
            </a:r>
          </a:p>
          <a:p>
            <a:pPr lvl="1" fontAlgn="auto">
              <a:lnSpc>
                <a:spcPct val="90000"/>
              </a:lnSpc>
              <a:spcAft>
                <a:spcPts val="0"/>
              </a:spcAft>
              <a:buFont typeface="Wingdings" pitchFamily="2" charset="2"/>
              <a:buChar char="Ø"/>
              <a:defRPr/>
            </a:pPr>
            <a:r>
              <a:rPr lang="en-US" sz="8000" dirty="0"/>
              <a:t>An alternative diagnostic criterion used in the diagnosis of ADHD is the ICD-11 Clinical description. It is very similar to the DSM-5. </a:t>
            </a:r>
          </a:p>
          <a:p>
            <a:pPr lvl="1" fontAlgn="auto">
              <a:lnSpc>
                <a:spcPct val="90000"/>
              </a:lnSpc>
              <a:spcAft>
                <a:spcPts val="0"/>
              </a:spcAft>
              <a:buFont typeface="Wingdings" pitchFamily="2" charset="2"/>
              <a:buChar char="Ø"/>
              <a:defRPr/>
            </a:pPr>
            <a:endParaRPr lang="en-US" sz="3800" b="1" dirty="0"/>
          </a:p>
          <a:p>
            <a:pPr lvl="1" fontAlgn="auto">
              <a:lnSpc>
                <a:spcPct val="90000"/>
              </a:lnSpc>
              <a:spcAft>
                <a:spcPts val="0"/>
              </a:spcAft>
              <a:buFont typeface="Wingdings" pitchFamily="2" charset="2"/>
              <a:buChar char="Ø"/>
              <a:defRPr/>
            </a:pPr>
            <a:endParaRPr lang="en-US" sz="3800" b="1" dirty="0"/>
          </a:p>
          <a:p>
            <a:pPr marL="0" indent="0" fontAlgn="auto">
              <a:lnSpc>
                <a:spcPct val="90000"/>
              </a:lnSpc>
              <a:spcAft>
                <a:spcPts val="0"/>
              </a:spcAft>
              <a:buFont typeface="Arial"/>
              <a:buNone/>
              <a:defRPr/>
            </a:pPr>
            <a:endParaRPr lang="en-US" sz="1100" i="1" dirty="0"/>
          </a:p>
          <a:p>
            <a:pPr marL="0" indent="0" fontAlgn="auto">
              <a:lnSpc>
                <a:spcPct val="90000"/>
              </a:lnSpc>
              <a:spcAft>
                <a:spcPts val="0"/>
              </a:spcAft>
              <a:buFont typeface="Arial"/>
              <a:buNone/>
              <a:defRPr/>
            </a:pPr>
            <a:r>
              <a:rPr lang="en-US" sz="1100" b="1" i="1" dirty="0"/>
              <a:t>This may vary from country to country</a:t>
            </a:r>
            <a:r>
              <a:rPr lang="en-US" sz="1100" i="1" dirty="0"/>
              <a:t>.</a:t>
            </a:r>
          </a:p>
          <a:p>
            <a:pPr fontAlgn="auto">
              <a:lnSpc>
                <a:spcPct val="90000"/>
              </a:lnSpc>
              <a:spcAft>
                <a:spcPts val="0"/>
              </a:spcAft>
              <a:buFont typeface="Arial"/>
              <a:buChar char="•"/>
              <a:defRPr/>
            </a:pPr>
            <a:endParaRPr lang="en-US" sz="1100" dirty="0"/>
          </a:p>
        </p:txBody>
      </p:sp>
      <p:pic>
        <p:nvPicPr>
          <p:cNvPr id="38930" name="Graphic 38929" descr="Brain in head">
            <a:extLst>
              <a:ext uri="{FF2B5EF4-FFF2-40B4-BE49-F238E27FC236}">
                <a16:creationId xmlns:a16="http://schemas.microsoft.com/office/drawing/2014/main" id="{95E131FF-238D-A4DF-5167-887273C838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4282" y="2513851"/>
            <a:ext cx="2784741" cy="2784741"/>
          </a:xfrm>
          <a:prstGeom prst="roundRect">
            <a:avLst>
              <a:gd name="adj" fmla="val 1858"/>
            </a:avLst>
          </a:prstGeom>
          <a:effectLst>
            <a:outerShdw blurRad="50800" dist="50800" dir="5400000" algn="tl" rotWithShape="0">
              <a:srgbClr val="000000">
                <a:alpha val="43000"/>
              </a:srgbClr>
            </a:outerShdw>
          </a:effectLst>
        </p:spPr>
      </p:pic>
      <p:pic>
        <p:nvPicPr>
          <p:cNvPr id="2" name="Picture 1" descr="A red circle with yellow letters&#10;&#10;Description automatically generated">
            <a:extLst>
              <a:ext uri="{FF2B5EF4-FFF2-40B4-BE49-F238E27FC236}">
                <a16:creationId xmlns:a16="http://schemas.microsoft.com/office/drawing/2014/main" id="{0D635958-F0C7-9EAC-23C4-7B8D5BEA79F4}"/>
              </a:ext>
            </a:extLst>
          </p:cNvPr>
          <p:cNvPicPr>
            <a:picLocks noChangeAspect="1"/>
          </p:cNvPicPr>
          <p:nvPr/>
        </p:nvPicPr>
        <p:blipFill>
          <a:blip r:embed="rId5"/>
          <a:stretch>
            <a:fillRect/>
          </a:stretch>
        </p:blipFill>
        <p:spPr>
          <a:xfrm>
            <a:off x="8394107" y="6386513"/>
            <a:ext cx="414916" cy="382316"/>
          </a:xfrm>
          <a:prstGeom prst="rect">
            <a:avLst/>
          </a:prstGeom>
        </p:spPr>
      </p:pic>
      <p:sp>
        <p:nvSpPr>
          <p:cNvPr id="4" name="Rectangle 3">
            <a:extLst>
              <a:ext uri="{FF2B5EF4-FFF2-40B4-BE49-F238E27FC236}">
                <a16:creationId xmlns:a16="http://schemas.microsoft.com/office/drawing/2014/main" id="{9AB065E9-8493-EA5D-DEF9-C70B661B3DFD}"/>
              </a:ext>
            </a:extLst>
          </p:cNvPr>
          <p:cNvSpPr/>
          <p:nvPr/>
        </p:nvSpPr>
        <p:spPr>
          <a:xfrm>
            <a:off x="106819" y="6306206"/>
            <a:ext cx="1470969" cy="551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ubrik 1"/>
          <p:cNvSpPr>
            <a:spLocks noGrp="1"/>
          </p:cNvSpPr>
          <p:nvPr>
            <p:ph type="title"/>
          </p:nvPr>
        </p:nvSpPr>
        <p:spPr>
          <a:xfrm>
            <a:off x="863564" y="925605"/>
            <a:ext cx="6935730" cy="711359"/>
          </a:xfrm>
        </p:spPr>
        <p:txBody>
          <a:bodyPr>
            <a:noAutofit/>
          </a:bodyPr>
          <a:lstStyle/>
          <a:p>
            <a:pPr algn="ctr"/>
            <a:r>
              <a:rPr lang="en-US" sz="2800" dirty="0"/>
              <a:t>The importance </a:t>
            </a:r>
            <a:br>
              <a:rPr lang="en-US" sz="2800" dirty="0"/>
            </a:br>
            <a:r>
              <a:rPr lang="en-US" sz="2800" dirty="0"/>
              <a:t>of the clinical interview </a:t>
            </a:r>
            <a:br>
              <a:rPr lang="en-US" sz="2800" dirty="0"/>
            </a:br>
            <a:r>
              <a:rPr lang="en-US" sz="2800" dirty="0"/>
              <a:t>for diagnosing ADHD</a:t>
            </a:r>
          </a:p>
        </p:txBody>
      </p:sp>
      <p:sp>
        <p:nvSpPr>
          <p:cNvPr id="40962" name="Platshållare för innehåll 2"/>
          <p:cNvSpPr>
            <a:spLocks noGrp="1"/>
          </p:cNvSpPr>
          <p:nvPr>
            <p:ph idx="1"/>
          </p:nvPr>
        </p:nvSpPr>
        <p:spPr>
          <a:xfrm>
            <a:off x="913990" y="2332037"/>
            <a:ext cx="6245225" cy="4525963"/>
          </a:xfrm>
        </p:spPr>
        <p:txBody>
          <a:bodyPr>
            <a:normAutofit fontScale="85000" lnSpcReduction="10000"/>
          </a:bodyPr>
          <a:lstStyle/>
          <a:p>
            <a:r>
              <a:rPr lang="en-US" sz="2400" dirty="0"/>
              <a:t>Medical and developmental history</a:t>
            </a:r>
          </a:p>
          <a:p>
            <a:r>
              <a:rPr lang="en-US" sz="2400" dirty="0"/>
              <a:t>Family and individual psychiatric history</a:t>
            </a:r>
          </a:p>
          <a:p>
            <a:r>
              <a:rPr lang="en-US" sz="2400" dirty="0"/>
              <a:t>Family functioning and psychosocial stressors</a:t>
            </a:r>
          </a:p>
          <a:p>
            <a:r>
              <a:rPr lang="en-US" sz="2400" dirty="0"/>
              <a:t>Functional impairment</a:t>
            </a:r>
          </a:p>
          <a:p>
            <a:pPr lvl="1"/>
            <a:r>
              <a:rPr lang="en-US" sz="2000" dirty="0"/>
              <a:t>Academic and behavioral performance at school</a:t>
            </a:r>
          </a:p>
          <a:p>
            <a:pPr lvl="1"/>
            <a:r>
              <a:rPr lang="en-US" sz="2000" dirty="0"/>
              <a:t>Family relations and stress</a:t>
            </a:r>
          </a:p>
          <a:p>
            <a:pPr lvl="1"/>
            <a:r>
              <a:rPr lang="en-US" sz="2000" dirty="0"/>
              <a:t>Completing routines and chores</a:t>
            </a:r>
          </a:p>
          <a:p>
            <a:pPr lvl="1"/>
            <a:r>
              <a:rPr lang="en-US" sz="2000" dirty="0"/>
              <a:t>Social relationships</a:t>
            </a:r>
          </a:p>
          <a:p>
            <a:pPr lvl="1"/>
            <a:r>
              <a:rPr lang="en-US" sz="2000" dirty="0"/>
              <a:t>Success in extracurricular activities</a:t>
            </a:r>
          </a:p>
          <a:p>
            <a:pPr lvl="1"/>
            <a:r>
              <a:rPr lang="en-US" sz="2000" dirty="0"/>
              <a:t>Risk behaviors</a:t>
            </a:r>
          </a:p>
          <a:p>
            <a:pPr lvl="1"/>
            <a:r>
              <a:rPr lang="en-US" sz="2000" dirty="0"/>
              <a:t>Mood regulation, frustration tolerance</a:t>
            </a:r>
          </a:p>
        </p:txBody>
      </p:sp>
      <p:sp>
        <p:nvSpPr>
          <p:cNvPr id="40963" name="Shape 570"/>
          <p:cNvSpPr txBox="1">
            <a:spLocks noChangeArrowheads="1"/>
          </p:cNvSpPr>
          <p:nvPr/>
        </p:nvSpPr>
        <p:spPr bwMode="auto">
          <a:xfrm>
            <a:off x="3945347" y="6482506"/>
            <a:ext cx="4284663" cy="357187"/>
          </a:xfrm>
          <a:prstGeom prst="rect">
            <a:avLst/>
          </a:prstGeom>
          <a:noFill/>
          <a:ln w="9525">
            <a:noFill/>
            <a:miter lim="800000"/>
            <a:headEnd/>
            <a:tailEnd/>
          </a:ln>
        </p:spPr>
        <p:txBody>
          <a:bodyPr lIns="0" tIns="0" rIns="39200" bIns="0"/>
          <a:lstStyle/>
          <a:p>
            <a:pPr marL="38100" algn="r">
              <a:buClr>
                <a:srgbClr val="000000"/>
              </a:buClr>
              <a:buSzPct val="25000"/>
            </a:pPr>
            <a:r>
              <a:rPr lang="sv-SE" sz="1400" dirty="0">
                <a:solidFill>
                  <a:srgbClr val="7F7F7F"/>
                </a:solidFill>
                <a:sym typeface="Arial" pitchFamily="34" charset="0"/>
              </a:rPr>
              <a:t>Source: http://</a:t>
            </a:r>
            <a:r>
              <a:rPr lang="sv-SE" sz="1400" dirty="0" err="1">
                <a:solidFill>
                  <a:srgbClr val="7F7F7F"/>
                </a:solidFill>
                <a:sym typeface="Arial" pitchFamily="34" charset="0"/>
              </a:rPr>
              <a:t>www.gmeded.com</a:t>
            </a:r>
            <a:r>
              <a:rPr lang="sv-SE" sz="1400" dirty="0">
                <a:solidFill>
                  <a:srgbClr val="7F7F7F"/>
                </a:solidFill>
                <a:sym typeface="Arial" pitchFamily="34" charset="0"/>
              </a:rPr>
              <a:t> </a:t>
            </a:r>
          </a:p>
        </p:txBody>
      </p:sp>
      <p:pic>
        <p:nvPicPr>
          <p:cNvPr id="2" name="Picture 1"/>
          <p:cNvPicPr>
            <a:picLocks noChangeAspect="1"/>
          </p:cNvPicPr>
          <p:nvPr/>
        </p:nvPicPr>
        <p:blipFill>
          <a:blip r:embed="rId3"/>
          <a:stretch>
            <a:fillRect/>
          </a:stretch>
        </p:blipFill>
        <p:spPr>
          <a:xfrm>
            <a:off x="6702425" y="4116209"/>
            <a:ext cx="1849431" cy="1442217"/>
          </a:xfrm>
          <a:prstGeom prst="rect">
            <a:avLst/>
          </a:prstGeom>
          <a:effectLst>
            <a:outerShdw blurRad="76200" dist="12700" dir="2700000" sy="-23000" kx="-800400" algn="bl" rotWithShape="0">
              <a:prstClr val="black">
                <a:alpha val="20000"/>
              </a:prstClr>
            </a:outerShdw>
          </a:effectLst>
        </p:spPr>
      </p:pic>
      <p:sp>
        <p:nvSpPr>
          <p:cNvPr id="3" name="Rectangle 2">
            <a:extLst>
              <a:ext uri="{FF2B5EF4-FFF2-40B4-BE49-F238E27FC236}">
                <a16:creationId xmlns:a16="http://schemas.microsoft.com/office/drawing/2014/main" id="{A700C8FD-B8E6-A5C8-0309-B5904EF5D39B}"/>
              </a:ext>
            </a:extLst>
          </p:cNvPr>
          <p:cNvSpPr/>
          <p:nvPr/>
        </p:nvSpPr>
        <p:spPr>
          <a:xfrm>
            <a:off x="106819" y="6306206"/>
            <a:ext cx="1249015"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AE6EA9-1123-0E73-B23F-D6EF20D273D8}"/>
              </a:ext>
            </a:extLst>
          </p:cNvPr>
          <p:cNvPicPr>
            <a:picLocks noChangeAspect="1"/>
          </p:cNvPicPr>
          <p:nvPr/>
        </p:nvPicPr>
        <p:blipFill>
          <a:blip r:embed="rId4"/>
          <a:stretch>
            <a:fillRect/>
          </a:stretch>
        </p:blipFill>
        <p:spPr>
          <a:xfrm>
            <a:off x="8464611" y="6306205"/>
            <a:ext cx="393410" cy="3624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ubrik 1"/>
          <p:cNvSpPr>
            <a:spLocks noGrp="1"/>
          </p:cNvSpPr>
          <p:nvPr>
            <p:ph type="title"/>
          </p:nvPr>
        </p:nvSpPr>
        <p:spPr/>
        <p:txBody>
          <a:bodyPr/>
          <a:lstStyle/>
          <a:p>
            <a:pPr algn="ctr"/>
            <a:r>
              <a:rPr lang="en-US" dirty="0"/>
              <a:t>ADHD signs</a:t>
            </a:r>
          </a:p>
        </p:txBody>
      </p:sp>
      <p:pic>
        <p:nvPicPr>
          <p:cNvPr id="43010" name="Bildobjekt 4"/>
          <p:cNvPicPr>
            <a:picLocks noChangeAspect="1"/>
          </p:cNvPicPr>
          <p:nvPr/>
        </p:nvPicPr>
        <p:blipFill>
          <a:blip r:embed="rId3"/>
          <a:srcRect/>
          <a:stretch>
            <a:fillRect/>
          </a:stretch>
        </p:blipFill>
        <p:spPr bwMode="auto">
          <a:xfrm>
            <a:off x="863564" y="2165569"/>
            <a:ext cx="7270750" cy="4075113"/>
          </a:xfrm>
          <a:prstGeom prst="rect">
            <a:avLst/>
          </a:prstGeom>
          <a:noFill/>
          <a:ln w="9525">
            <a:noFill/>
            <a:miter lim="800000"/>
            <a:headEnd/>
            <a:tailEnd/>
          </a:ln>
        </p:spPr>
      </p:pic>
      <p:sp>
        <p:nvSpPr>
          <p:cNvPr id="2" name="TextBox 1">
            <a:extLst>
              <a:ext uri="{FF2B5EF4-FFF2-40B4-BE49-F238E27FC236}">
                <a16:creationId xmlns:a16="http://schemas.microsoft.com/office/drawing/2014/main" id="{F58039EF-0849-E452-1BEC-53952CCEC2B9}"/>
              </a:ext>
            </a:extLst>
          </p:cNvPr>
          <p:cNvSpPr txBox="1"/>
          <p:nvPr/>
        </p:nvSpPr>
        <p:spPr>
          <a:xfrm>
            <a:off x="0" y="6508376"/>
            <a:ext cx="1491093" cy="369332"/>
          </a:xfrm>
          <a:prstGeom prst="rect">
            <a:avLst/>
          </a:prstGeom>
          <a:solidFill>
            <a:schemeClr val="bg1"/>
          </a:solidFill>
        </p:spPr>
        <p:txBody>
          <a:bodyPr wrap="square" rtlCol="0">
            <a:spAutoFit/>
          </a:bodyPr>
          <a:lstStyle/>
          <a:p>
            <a:endParaRPr lang="en-US" dirty="0">
              <a:solidFill>
                <a:schemeClr val="bg1"/>
              </a:solidFill>
              <a:highlight>
                <a:srgbClr val="FBFFF6"/>
              </a:highlight>
            </a:endParaRPr>
          </a:p>
        </p:txBody>
      </p:sp>
      <p:pic>
        <p:nvPicPr>
          <p:cNvPr id="3" name="Picture 2">
            <a:extLst>
              <a:ext uri="{FF2B5EF4-FFF2-40B4-BE49-F238E27FC236}">
                <a16:creationId xmlns:a16="http://schemas.microsoft.com/office/drawing/2014/main" id="{924B0310-5545-11E3-D805-19CB1103CDB9}"/>
              </a:ext>
            </a:extLst>
          </p:cNvPr>
          <p:cNvPicPr>
            <a:picLocks noChangeAspect="1"/>
          </p:cNvPicPr>
          <p:nvPr/>
        </p:nvPicPr>
        <p:blipFill>
          <a:blip r:embed="rId4"/>
          <a:stretch>
            <a:fillRect/>
          </a:stretch>
        </p:blipFill>
        <p:spPr>
          <a:xfrm>
            <a:off x="8280436" y="6231028"/>
            <a:ext cx="506015" cy="4620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ubrik 1"/>
          <p:cNvSpPr>
            <a:spLocks noGrp="1"/>
          </p:cNvSpPr>
          <p:nvPr>
            <p:ph type="title"/>
          </p:nvPr>
        </p:nvSpPr>
        <p:spPr>
          <a:xfrm>
            <a:off x="1515128" y="577505"/>
            <a:ext cx="8229600" cy="1143000"/>
          </a:xfrm>
        </p:spPr>
        <p:txBody>
          <a:bodyPr/>
          <a:lstStyle/>
          <a:p>
            <a:r>
              <a:rPr lang="en-US" dirty="0">
                <a:solidFill>
                  <a:schemeClr val="bg1"/>
                </a:solidFill>
              </a:rPr>
              <a:t>Where does ADHD show up?</a:t>
            </a:r>
          </a:p>
        </p:txBody>
      </p:sp>
      <p:sp>
        <p:nvSpPr>
          <p:cNvPr id="45060" name="Platshållare för innehåll 2"/>
          <p:cNvSpPr>
            <a:spLocks noGrp="1"/>
          </p:cNvSpPr>
          <p:nvPr>
            <p:ph idx="1"/>
          </p:nvPr>
        </p:nvSpPr>
        <p:spPr>
          <a:xfrm>
            <a:off x="781281" y="2913501"/>
            <a:ext cx="3929819" cy="4207583"/>
          </a:xfrm>
        </p:spPr>
        <p:txBody>
          <a:bodyPr>
            <a:normAutofit/>
          </a:bodyPr>
          <a:lstStyle/>
          <a:p>
            <a:pPr marL="0" marR="0" indent="0" algn="ctr" rtl="0">
              <a:spcBef>
                <a:spcPts val="0"/>
              </a:spcBef>
              <a:spcAft>
                <a:spcPts val="0"/>
              </a:spcAft>
              <a:buNone/>
            </a:pPr>
            <a:r>
              <a:rPr lang="en-US" sz="2400" dirty="0">
                <a:solidFill>
                  <a:schemeClr val="tx1"/>
                </a:solidFill>
                <a:effectLst/>
              </a:rPr>
              <a:t>For an ADHD diagnosis, symptoms need to be present in two or more settings (home, school, or work; with friends or relatives; in other activities)</a:t>
            </a:r>
          </a:p>
        </p:txBody>
      </p:sp>
      <p:sp>
        <p:nvSpPr>
          <p:cNvPr id="14" name="Shape 757"/>
          <p:cNvSpPr txBox="1"/>
          <p:nvPr/>
        </p:nvSpPr>
        <p:spPr>
          <a:xfrm>
            <a:off x="34925" y="6430963"/>
            <a:ext cx="2422525" cy="338137"/>
          </a:xfrm>
          <a:prstGeom prst="rect">
            <a:avLst/>
          </a:prstGeom>
          <a:noFill/>
        </p:spPr>
        <p:txBody>
          <a:bodyPr lIns="91425" tIns="91425" rIns="91425" bIns="91425"/>
          <a:lstStyle/>
          <a:p>
            <a:pPr marL="25400" fontAlgn="auto">
              <a:lnSpc>
                <a:spcPct val="115000"/>
              </a:lnSpc>
              <a:spcBef>
                <a:spcPts val="0"/>
              </a:spcBef>
              <a:spcAft>
                <a:spcPts val="0"/>
              </a:spcAft>
              <a:defRPr/>
            </a:pPr>
            <a:r>
              <a:rPr lang="en-US" sz="1200" baseline="30000">
                <a:solidFill>
                  <a:schemeClr val="bg1"/>
                </a:solidFill>
                <a:latin typeface="+mn-lt"/>
                <a:cs typeface="+mn-cs"/>
              </a:rPr>
              <a:t>©</a:t>
            </a:r>
            <a:r>
              <a:rPr lang="en-US" sz="1200">
                <a:solidFill>
                  <a:schemeClr val="bg1"/>
                </a:solidFill>
                <a:latin typeface="+mn-lt"/>
                <a:cs typeface="+mn-cs"/>
              </a:rPr>
              <a:t>ADHD Coaches Organization</a:t>
            </a:r>
          </a:p>
          <a:p>
            <a:pPr fontAlgn="auto">
              <a:spcBef>
                <a:spcPts val="0"/>
              </a:spcBef>
              <a:spcAft>
                <a:spcPts val="0"/>
              </a:spcAft>
              <a:defRPr/>
            </a:pPr>
            <a:endParaRPr lang="en-US">
              <a:solidFill>
                <a:schemeClr val="bg1"/>
              </a:solidFill>
              <a:latin typeface="+mn-lt"/>
              <a:cs typeface="+mn-cs"/>
            </a:endParaRPr>
          </a:p>
        </p:txBody>
      </p:sp>
      <p:sp>
        <p:nvSpPr>
          <p:cNvPr id="2" name="AutoShape 2" descr="file:///Users/jlinkoff/Downloads/DALL%C2%B7E%202024-09-17%2014.43.48%20-%20A%20colorful%20and%20professional%20illustration%20representing%20school,%20work,%20relationships,%20and%20outside%20activities.%20Each%20concept%20is%20symbolized%20by%20vibrant,%20mode.webp">
            <a:extLst>
              <a:ext uri="{FF2B5EF4-FFF2-40B4-BE49-F238E27FC236}">
                <a16:creationId xmlns:a16="http://schemas.microsoft.com/office/drawing/2014/main" id="{F3B4A035-AA79-4F68-ACE0-EBD1D4B6FF48}"/>
              </a:ext>
            </a:extLst>
          </p:cNvPr>
          <p:cNvSpPr>
            <a:spLocks noChangeAspect="1" noChangeArrowheads="1"/>
          </p:cNvSpPr>
          <p:nvPr/>
        </p:nvSpPr>
        <p:spPr bwMode="auto">
          <a:xfrm>
            <a:off x="3793416" y="2650416"/>
            <a:ext cx="4207583" cy="42075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olorful illustration of a school&#10;&#10;Description automatically generated with medium confidence">
            <a:extLst>
              <a:ext uri="{FF2B5EF4-FFF2-40B4-BE49-F238E27FC236}">
                <a16:creationId xmlns:a16="http://schemas.microsoft.com/office/drawing/2014/main" id="{705653C8-161E-D6B7-8947-649741E850D0}"/>
              </a:ext>
            </a:extLst>
          </p:cNvPr>
          <p:cNvPicPr>
            <a:picLocks noChangeAspect="1"/>
          </p:cNvPicPr>
          <p:nvPr/>
        </p:nvPicPr>
        <p:blipFill>
          <a:blip r:embed="rId3"/>
          <a:stretch>
            <a:fillRect/>
          </a:stretch>
        </p:blipFill>
        <p:spPr>
          <a:xfrm>
            <a:off x="5106252" y="2387331"/>
            <a:ext cx="3661230" cy="4246579"/>
          </a:xfrm>
          <a:prstGeom prst="rect">
            <a:avLst/>
          </a:prstGeom>
        </p:spPr>
      </p:pic>
      <p:pic>
        <p:nvPicPr>
          <p:cNvPr id="9" name="Picture 8">
            <a:extLst>
              <a:ext uri="{FF2B5EF4-FFF2-40B4-BE49-F238E27FC236}">
                <a16:creationId xmlns:a16="http://schemas.microsoft.com/office/drawing/2014/main" id="{7821FDA7-E2E8-85B6-E480-98A15D2ECDB5}"/>
              </a:ext>
            </a:extLst>
          </p:cNvPr>
          <p:cNvPicPr>
            <a:picLocks noChangeAspect="1"/>
          </p:cNvPicPr>
          <p:nvPr/>
        </p:nvPicPr>
        <p:blipFill>
          <a:blip r:embed="rId4"/>
          <a:stretch>
            <a:fillRect/>
          </a:stretch>
        </p:blipFill>
        <p:spPr>
          <a:xfrm>
            <a:off x="376518" y="6239435"/>
            <a:ext cx="531327" cy="489580"/>
          </a:xfrm>
          <a:prstGeom prst="rect">
            <a:avLst/>
          </a:prstGeom>
        </p:spPr>
      </p:pic>
      <p:sp>
        <p:nvSpPr>
          <p:cNvPr id="5" name="TextBox 4">
            <a:extLst>
              <a:ext uri="{FF2B5EF4-FFF2-40B4-BE49-F238E27FC236}">
                <a16:creationId xmlns:a16="http://schemas.microsoft.com/office/drawing/2014/main" id="{302C0BAF-6719-1800-53DC-88ACCB6AC8C5}"/>
              </a:ext>
            </a:extLst>
          </p:cNvPr>
          <p:cNvSpPr txBox="1"/>
          <p:nvPr/>
        </p:nvSpPr>
        <p:spPr>
          <a:xfrm>
            <a:off x="7256468" y="6382376"/>
            <a:ext cx="933534" cy="276999"/>
          </a:xfrm>
          <a:prstGeom prst="rect">
            <a:avLst/>
          </a:prstGeom>
          <a:solidFill>
            <a:schemeClr val="bg1"/>
          </a:solidFill>
        </p:spPr>
        <p:txBody>
          <a:bodyPr wrap="square" rtlCol="0">
            <a:spAutoFit/>
          </a:bodyPr>
          <a:lstStyle/>
          <a:p>
            <a:r>
              <a:rPr lang="en-US" sz="1200" b="1" dirty="0">
                <a:highlight>
                  <a:srgbClr val="FBFFF6"/>
                </a:highlight>
              </a:rPr>
              <a:t>FRIENDS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ubrik 1"/>
          <p:cNvSpPr>
            <a:spLocks noGrp="1"/>
          </p:cNvSpPr>
          <p:nvPr>
            <p:ph type="title"/>
          </p:nvPr>
        </p:nvSpPr>
        <p:spPr>
          <a:xfrm>
            <a:off x="866215" y="947920"/>
            <a:ext cx="6571060" cy="728480"/>
          </a:xfrm>
        </p:spPr>
        <p:txBody>
          <a:bodyPr>
            <a:normAutofit/>
          </a:bodyPr>
          <a:lstStyle/>
          <a:p>
            <a:pPr algn="ctr">
              <a:lnSpc>
                <a:spcPct val="90000"/>
              </a:lnSpc>
            </a:pPr>
            <a:r>
              <a:rPr lang="en-US" sz="2200" dirty="0"/>
              <a:t>Where and how might ADHD </a:t>
            </a:r>
            <a:br>
              <a:rPr lang="en-US" sz="2200" dirty="0"/>
            </a:br>
            <a:r>
              <a:rPr lang="en-US" sz="2200" dirty="0"/>
              <a:t>show up in children?</a:t>
            </a:r>
          </a:p>
        </p:txBody>
      </p:sp>
      <p:sp>
        <p:nvSpPr>
          <p:cNvPr id="47106" name="Platshållare för innehåll 2"/>
          <p:cNvSpPr>
            <a:spLocks noGrp="1"/>
          </p:cNvSpPr>
          <p:nvPr>
            <p:ph idx="1"/>
          </p:nvPr>
        </p:nvSpPr>
        <p:spPr>
          <a:xfrm>
            <a:off x="866215" y="2380093"/>
            <a:ext cx="3908984" cy="3942919"/>
          </a:xfrm>
        </p:spPr>
        <p:txBody>
          <a:bodyPr anchor="ctr">
            <a:normAutofit/>
          </a:bodyPr>
          <a:lstStyle/>
          <a:p>
            <a:r>
              <a:rPr lang="en-US" sz="2000" b="1" dirty="0"/>
              <a:t>School - missing or late assignments</a:t>
            </a:r>
          </a:p>
          <a:p>
            <a:r>
              <a:rPr lang="en-US" sz="2000" b="1" dirty="0"/>
              <a:t>Retaining and recalling information</a:t>
            </a:r>
          </a:p>
          <a:p>
            <a:r>
              <a:rPr lang="en-US" sz="2000" b="1" dirty="0"/>
              <a:t>Feelings of overwhelm </a:t>
            </a:r>
          </a:p>
          <a:p>
            <a:r>
              <a:rPr lang="en-US" sz="2000" b="1" dirty="0"/>
              <a:t>Interacting with peers</a:t>
            </a:r>
          </a:p>
          <a:p>
            <a:r>
              <a:rPr lang="en-US" sz="2000" b="1" dirty="0"/>
              <a:t>Transitions</a:t>
            </a:r>
          </a:p>
          <a:p>
            <a:r>
              <a:rPr lang="en-US" sz="2000" b="1" dirty="0"/>
              <a:t>Following instructions</a:t>
            </a:r>
          </a:p>
          <a:p>
            <a:r>
              <a:rPr lang="en-US" sz="2000" b="1" dirty="0"/>
              <a:t>Waiting for their turn</a:t>
            </a:r>
          </a:p>
          <a:p>
            <a:endParaRPr lang="en-US" dirty="0"/>
          </a:p>
        </p:txBody>
      </p:sp>
      <p:pic>
        <p:nvPicPr>
          <p:cNvPr id="6" name="Picture 5" descr="Group of smiling children at school">
            <a:extLst>
              <a:ext uri="{FF2B5EF4-FFF2-40B4-BE49-F238E27FC236}">
                <a16:creationId xmlns:a16="http://schemas.microsoft.com/office/drawing/2014/main" id="{A6DCCF08-D34F-FE32-70CD-C8BEB6089F65}"/>
              </a:ext>
            </a:extLst>
          </p:cNvPr>
          <p:cNvPicPr>
            <a:picLocks noChangeAspect="1"/>
          </p:cNvPicPr>
          <p:nvPr/>
        </p:nvPicPr>
        <p:blipFill>
          <a:blip r:embed="rId3"/>
          <a:srcRect l="14782" r="14301" b="4"/>
          <a:stretch/>
        </p:blipFill>
        <p:spPr>
          <a:xfrm>
            <a:off x="5111325" y="2530489"/>
            <a:ext cx="3258768" cy="3067163"/>
          </a:xfrm>
          <a:prstGeom prst="roundRect">
            <a:avLst>
              <a:gd name="adj" fmla="val 1858"/>
            </a:avLst>
          </a:prstGeom>
          <a:effectLst>
            <a:outerShdw blurRad="50800" dist="50800" dir="5400000" algn="tl" rotWithShape="0">
              <a:srgbClr val="000000">
                <a:alpha val="43000"/>
              </a:srgbClr>
            </a:outerShdw>
          </a:effectLst>
        </p:spPr>
      </p:pic>
      <p:sp>
        <p:nvSpPr>
          <p:cNvPr id="3" name="TextBox 2">
            <a:extLst>
              <a:ext uri="{FF2B5EF4-FFF2-40B4-BE49-F238E27FC236}">
                <a16:creationId xmlns:a16="http://schemas.microsoft.com/office/drawing/2014/main" id="{B77F7CFD-BE0A-AA02-5BC3-2C01F29098C6}"/>
              </a:ext>
            </a:extLst>
          </p:cNvPr>
          <p:cNvSpPr txBox="1"/>
          <p:nvPr/>
        </p:nvSpPr>
        <p:spPr>
          <a:xfrm>
            <a:off x="0" y="6508376"/>
            <a:ext cx="1491093" cy="369332"/>
          </a:xfrm>
          <a:prstGeom prst="rect">
            <a:avLst/>
          </a:prstGeom>
          <a:solidFill>
            <a:schemeClr val="bg1"/>
          </a:solidFill>
        </p:spPr>
        <p:txBody>
          <a:bodyPr wrap="square" rtlCol="0">
            <a:spAutoFit/>
          </a:bodyPr>
          <a:lstStyle/>
          <a:p>
            <a:endParaRPr lang="en-US" dirty="0">
              <a:solidFill>
                <a:schemeClr val="bg1"/>
              </a:solidFill>
              <a:highlight>
                <a:srgbClr val="FBFFF6"/>
              </a:highlight>
            </a:endParaRPr>
          </a:p>
        </p:txBody>
      </p:sp>
      <p:pic>
        <p:nvPicPr>
          <p:cNvPr id="4" name="Picture 3" descr="A red circle with yellow letters&#10;&#10;Description automatically generated">
            <a:extLst>
              <a:ext uri="{FF2B5EF4-FFF2-40B4-BE49-F238E27FC236}">
                <a16:creationId xmlns:a16="http://schemas.microsoft.com/office/drawing/2014/main" id="{57833689-5078-EBB2-0790-B709EEFF5B3F}"/>
              </a:ext>
            </a:extLst>
          </p:cNvPr>
          <p:cNvPicPr>
            <a:picLocks noChangeAspect="1"/>
          </p:cNvPicPr>
          <p:nvPr/>
        </p:nvPicPr>
        <p:blipFill>
          <a:blip r:embed="rId4"/>
          <a:stretch>
            <a:fillRect/>
          </a:stretch>
        </p:blipFill>
        <p:spPr>
          <a:xfrm>
            <a:off x="8370093" y="6323013"/>
            <a:ext cx="506015" cy="462014"/>
          </a:xfrm>
          <a:prstGeom prst="rect">
            <a:avLst/>
          </a:prstGeom>
        </p:spPr>
      </p:pic>
      <p:pic>
        <p:nvPicPr>
          <p:cNvPr id="2" name="Picture 1"/>
          <p:cNvPicPr>
            <a:picLocks noChangeAspect="1"/>
          </p:cNvPicPr>
          <p:nvPr/>
        </p:nvPicPr>
        <p:blipFill>
          <a:blip r:embed="rId5">
            <a:alphaModFix/>
            <a:extLst>
              <a:ext uri="{BEBA8EAE-BF5A-486C-A8C5-ECC9F3942E4B}">
                <a14:imgProps xmlns:a14="http://schemas.microsoft.com/office/drawing/2010/main">
                  <a14:imgLayer r:embed="rId6">
                    <a14:imgEffect>
                      <a14:artisticFilmGrain grainSize="7"/>
                    </a14:imgEffect>
                    <a14:imgEffect>
                      <a14:colorTemperature colorTemp="5300"/>
                    </a14:imgEffect>
                    <a14:imgEffect>
                      <a14:saturation sat="400000"/>
                    </a14:imgEffect>
                    <a14:imgEffect>
                      <a14:brightnessContrast bright="-68000" contrast="-56000"/>
                    </a14:imgEffect>
                  </a14:imgLayer>
                </a14:imgProps>
              </a:ext>
            </a:extLst>
          </a:blip>
          <a:srcRect l="12677" t="12310" r="16239" b="12310"/>
          <a:stretch/>
        </p:blipFill>
        <p:spPr>
          <a:xfrm>
            <a:off x="4027921" y="7177101"/>
            <a:ext cx="3373640" cy="3639706"/>
          </a:xfrm>
          <a:prstGeom prst="rect">
            <a:avLst/>
          </a:prstGeom>
          <a:effectLst>
            <a:outerShdw blurRad="76200" dir="13500000" sy="23000" kx="1200000" algn="br" rotWithShape="0">
              <a:schemeClr val="bg2">
                <a:lumMod val="90000"/>
                <a:alpha val="20000"/>
              </a:schemeClr>
            </a:outerShdw>
          </a:effectLst>
          <a:scene3d>
            <a:camera prst="orthographicFront">
              <a:rot lat="18600000" lon="0" rev="0"/>
            </a:camera>
            <a:lightRig rig="flood" dir="t"/>
          </a:scene3d>
          <a:sp3d extrusionH="76200" contourW="12700" prstMaterial="flat">
            <a:extrusionClr>
              <a:schemeClr val="bg2"/>
            </a:extrusionClr>
            <a:contourClr>
              <a:srgbClr val="FBFFF6"/>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ubrik 1"/>
          <p:cNvSpPr>
            <a:spLocks noGrp="1"/>
          </p:cNvSpPr>
          <p:nvPr>
            <p:ph type="title"/>
          </p:nvPr>
        </p:nvSpPr>
        <p:spPr/>
        <p:txBody>
          <a:bodyPr>
            <a:normAutofit fontScale="90000"/>
          </a:bodyPr>
          <a:lstStyle/>
          <a:p>
            <a:pPr algn="ctr"/>
            <a:r>
              <a:rPr lang="en-US" sz="3600" dirty="0"/>
              <a:t>Where and how </a:t>
            </a:r>
            <a:r>
              <a:rPr lang="en-US" sz="4000" dirty="0"/>
              <a:t>might</a:t>
            </a:r>
            <a:r>
              <a:rPr lang="en-US" sz="3600" dirty="0"/>
              <a:t> ADHD show up in adults?</a:t>
            </a:r>
          </a:p>
        </p:txBody>
      </p:sp>
      <p:sp>
        <p:nvSpPr>
          <p:cNvPr id="49154" name="Platshållare för innehåll 2"/>
          <p:cNvSpPr>
            <a:spLocks noGrp="1"/>
          </p:cNvSpPr>
          <p:nvPr>
            <p:ph idx="1"/>
          </p:nvPr>
        </p:nvSpPr>
        <p:spPr/>
        <p:txBody>
          <a:bodyPr>
            <a:normAutofit fontScale="85000" lnSpcReduction="20000"/>
          </a:bodyPr>
          <a:lstStyle/>
          <a:p>
            <a:endParaRPr lang="en-US" sz="2400" dirty="0"/>
          </a:p>
          <a:p>
            <a:r>
              <a:rPr lang="en-US" sz="2600" dirty="0"/>
              <a:t>Employment issues - social and task related challenges</a:t>
            </a:r>
          </a:p>
          <a:p>
            <a:r>
              <a:rPr lang="en-US" sz="2600" dirty="0"/>
              <a:t>Financial troubles - impulsive spending or unpaid bills </a:t>
            </a:r>
          </a:p>
          <a:p>
            <a:r>
              <a:rPr lang="en-US" sz="2600" dirty="0"/>
              <a:t>Household - routines and organization</a:t>
            </a:r>
          </a:p>
          <a:p>
            <a:r>
              <a:rPr lang="en-US" sz="2600" dirty="0"/>
              <a:t>College - academics and homework</a:t>
            </a:r>
          </a:p>
          <a:p>
            <a:r>
              <a:rPr lang="en-US" sz="2600" dirty="0"/>
              <a:t>Marriage - conflict and distress</a:t>
            </a:r>
          </a:p>
          <a:p>
            <a:r>
              <a:rPr lang="en-US" sz="2600" dirty="0"/>
              <a:t>Social relationships</a:t>
            </a:r>
          </a:p>
          <a:p>
            <a:endParaRPr lang="en-US" sz="2400" dirty="0"/>
          </a:p>
          <a:p>
            <a:endParaRPr lang="en-US" sz="2400" dirty="0"/>
          </a:p>
        </p:txBody>
      </p:sp>
      <p:pic>
        <p:nvPicPr>
          <p:cNvPr id="2" name="Picture 1"/>
          <p:cNvPicPr>
            <a:picLocks noChangeAspect="1"/>
          </p:cNvPicPr>
          <p:nvPr/>
        </p:nvPicPr>
        <p:blipFill>
          <a:blip r:embed="rId3"/>
          <a:stretch>
            <a:fillRect/>
          </a:stretch>
        </p:blipFill>
        <p:spPr>
          <a:xfrm>
            <a:off x="6494830" y="2908949"/>
            <a:ext cx="2649169" cy="2649169"/>
          </a:xfrm>
          <a:prstGeom prst="rect">
            <a:avLst/>
          </a:prstGeom>
        </p:spPr>
      </p:pic>
      <p:sp>
        <p:nvSpPr>
          <p:cNvPr id="3" name="TextBox 2">
            <a:extLst>
              <a:ext uri="{FF2B5EF4-FFF2-40B4-BE49-F238E27FC236}">
                <a16:creationId xmlns:a16="http://schemas.microsoft.com/office/drawing/2014/main" id="{C2124A6C-8869-3314-3FD1-AEBD7FC77DA8}"/>
              </a:ext>
            </a:extLst>
          </p:cNvPr>
          <p:cNvSpPr txBox="1"/>
          <p:nvPr/>
        </p:nvSpPr>
        <p:spPr>
          <a:xfrm>
            <a:off x="118017" y="6502704"/>
            <a:ext cx="1491093" cy="369332"/>
          </a:xfrm>
          <a:prstGeom prst="rect">
            <a:avLst/>
          </a:prstGeom>
          <a:solidFill>
            <a:schemeClr val="bg1"/>
          </a:solidFill>
        </p:spPr>
        <p:txBody>
          <a:bodyPr wrap="square" rtlCol="0">
            <a:spAutoFit/>
          </a:bodyPr>
          <a:lstStyle/>
          <a:p>
            <a:endParaRPr lang="en-US" dirty="0">
              <a:solidFill>
                <a:schemeClr val="bg1"/>
              </a:solidFill>
              <a:highlight>
                <a:srgbClr val="FBFFF6"/>
              </a:highlight>
            </a:endParaRPr>
          </a:p>
        </p:txBody>
      </p:sp>
      <p:pic>
        <p:nvPicPr>
          <p:cNvPr id="6" name="Picture 5">
            <a:extLst>
              <a:ext uri="{FF2B5EF4-FFF2-40B4-BE49-F238E27FC236}">
                <a16:creationId xmlns:a16="http://schemas.microsoft.com/office/drawing/2014/main" id="{66FF4737-6F4D-2D32-2F9A-95CE8E761C36}"/>
              </a:ext>
            </a:extLst>
          </p:cNvPr>
          <p:cNvPicPr>
            <a:picLocks noChangeAspect="1"/>
          </p:cNvPicPr>
          <p:nvPr/>
        </p:nvPicPr>
        <p:blipFill>
          <a:blip r:embed="rId4"/>
          <a:stretch>
            <a:fillRect/>
          </a:stretch>
        </p:blipFill>
        <p:spPr>
          <a:xfrm>
            <a:off x="8137011" y="6160523"/>
            <a:ext cx="506015" cy="4620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ubrik 1"/>
          <p:cNvSpPr>
            <a:spLocks noGrp="1"/>
          </p:cNvSpPr>
          <p:nvPr>
            <p:ph type="title"/>
          </p:nvPr>
        </p:nvSpPr>
        <p:spPr/>
        <p:txBody>
          <a:bodyPr/>
          <a:lstStyle/>
          <a:p>
            <a:pPr algn="ctr"/>
            <a:r>
              <a:rPr lang="en-US"/>
              <a:t>What gets in the way?</a:t>
            </a:r>
          </a:p>
        </p:txBody>
      </p:sp>
      <p:sp>
        <p:nvSpPr>
          <p:cNvPr id="51202" name="Rektangel 4"/>
          <p:cNvSpPr>
            <a:spLocks noChangeArrowheads="1"/>
          </p:cNvSpPr>
          <p:nvPr/>
        </p:nvSpPr>
        <p:spPr bwMode="auto">
          <a:xfrm>
            <a:off x="214313" y="5348150"/>
            <a:ext cx="4170362" cy="708025"/>
          </a:xfrm>
          <a:prstGeom prst="rect">
            <a:avLst/>
          </a:prstGeom>
          <a:noFill/>
          <a:ln w="9525">
            <a:noFill/>
            <a:miter lim="800000"/>
            <a:headEnd/>
            <a:tailEnd/>
          </a:ln>
        </p:spPr>
        <p:txBody>
          <a:bodyPr>
            <a:spAutoFit/>
          </a:bodyPr>
          <a:lstStyle/>
          <a:p>
            <a:pPr algn="ctr"/>
            <a:r>
              <a:rPr lang="en-US" sz="2000" dirty="0"/>
              <a:t>Without the conductor, an orchestra doesn’t perform well</a:t>
            </a:r>
            <a:endParaRPr lang="sv-SE" sz="2000" dirty="0"/>
          </a:p>
        </p:txBody>
      </p:sp>
      <p:sp>
        <p:nvSpPr>
          <p:cNvPr id="51203" name="Rektangel 5"/>
          <p:cNvSpPr>
            <a:spLocks noChangeArrowheads="1"/>
          </p:cNvSpPr>
          <p:nvPr/>
        </p:nvSpPr>
        <p:spPr bwMode="auto">
          <a:xfrm>
            <a:off x="4743450" y="5292268"/>
            <a:ext cx="4186237" cy="1015663"/>
          </a:xfrm>
          <a:prstGeom prst="rect">
            <a:avLst/>
          </a:prstGeom>
          <a:noFill/>
          <a:ln w="9525">
            <a:noFill/>
            <a:miter lim="800000"/>
            <a:headEnd/>
            <a:tailEnd/>
          </a:ln>
        </p:spPr>
        <p:txBody>
          <a:bodyPr>
            <a:spAutoFit/>
          </a:bodyPr>
          <a:lstStyle/>
          <a:p>
            <a:pPr algn="ctr"/>
            <a:r>
              <a:rPr lang="en-US" sz="2000" dirty="0"/>
              <a:t>Without good executive functioning, people with ADHD don’t perform well</a:t>
            </a:r>
            <a:endParaRPr lang="sv-SE" sz="2000" dirty="0"/>
          </a:p>
        </p:txBody>
      </p:sp>
      <p:pic>
        <p:nvPicPr>
          <p:cNvPr id="2" name="Picture 1"/>
          <p:cNvPicPr>
            <a:picLocks noChangeAspect="1"/>
          </p:cNvPicPr>
          <p:nvPr/>
        </p:nvPicPr>
        <p:blipFill>
          <a:blip r:embed="rId3"/>
          <a:stretch>
            <a:fillRect/>
          </a:stretch>
        </p:blipFill>
        <p:spPr>
          <a:xfrm>
            <a:off x="376221" y="2301766"/>
            <a:ext cx="4008454" cy="2857547"/>
          </a:xfrm>
          <a:prstGeom prst="rect">
            <a:avLst/>
          </a:prstGeom>
        </p:spPr>
      </p:pic>
      <p:pic>
        <p:nvPicPr>
          <p:cNvPr id="3" name="Picture 2"/>
          <p:cNvPicPr>
            <a:picLocks noChangeAspect="1"/>
          </p:cNvPicPr>
          <p:nvPr/>
        </p:nvPicPr>
        <p:blipFill>
          <a:blip r:embed="rId4"/>
          <a:stretch>
            <a:fillRect/>
          </a:stretch>
        </p:blipFill>
        <p:spPr>
          <a:xfrm>
            <a:off x="4755371" y="2301767"/>
            <a:ext cx="3962960" cy="2857546"/>
          </a:xfrm>
          <a:prstGeom prst="rect">
            <a:avLst/>
          </a:prstGeom>
        </p:spPr>
      </p:pic>
      <p:sp>
        <p:nvSpPr>
          <p:cNvPr id="4" name="TextBox 3">
            <a:extLst>
              <a:ext uri="{FF2B5EF4-FFF2-40B4-BE49-F238E27FC236}">
                <a16:creationId xmlns:a16="http://schemas.microsoft.com/office/drawing/2014/main" id="{8E330489-35BC-BE74-7F18-18249D0A6EB4}"/>
              </a:ext>
            </a:extLst>
          </p:cNvPr>
          <p:cNvSpPr txBox="1"/>
          <p:nvPr/>
        </p:nvSpPr>
        <p:spPr>
          <a:xfrm>
            <a:off x="0" y="6508376"/>
            <a:ext cx="1491093" cy="369332"/>
          </a:xfrm>
          <a:prstGeom prst="rect">
            <a:avLst/>
          </a:prstGeom>
          <a:solidFill>
            <a:schemeClr val="bg1"/>
          </a:solidFill>
        </p:spPr>
        <p:txBody>
          <a:bodyPr wrap="square" rtlCol="0">
            <a:spAutoFit/>
          </a:bodyPr>
          <a:lstStyle/>
          <a:p>
            <a:endParaRPr lang="en-US" dirty="0">
              <a:solidFill>
                <a:schemeClr val="bg1"/>
              </a:solidFill>
              <a:highlight>
                <a:srgbClr val="FBFFF6"/>
              </a:highlight>
            </a:endParaRPr>
          </a:p>
        </p:txBody>
      </p:sp>
      <p:pic>
        <p:nvPicPr>
          <p:cNvPr id="5" name="Picture 4">
            <a:extLst>
              <a:ext uri="{FF2B5EF4-FFF2-40B4-BE49-F238E27FC236}">
                <a16:creationId xmlns:a16="http://schemas.microsoft.com/office/drawing/2014/main" id="{F19B1D95-5AA7-0020-814B-2E28F36841B9}"/>
              </a:ext>
            </a:extLst>
          </p:cNvPr>
          <p:cNvPicPr>
            <a:picLocks noChangeAspect="1"/>
          </p:cNvPicPr>
          <p:nvPr/>
        </p:nvPicPr>
        <p:blipFill>
          <a:blip r:embed="rId5"/>
          <a:stretch>
            <a:fillRect/>
          </a:stretch>
        </p:blipFill>
        <p:spPr>
          <a:xfrm>
            <a:off x="8212316" y="6231028"/>
            <a:ext cx="506015" cy="4620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3258" name="Rectangle 53257">
            <a:extLst>
              <a:ext uri="{FF2B5EF4-FFF2-40B4-BE49-F238E27FC236}">
                <a16:creationId xmlns:a16="http://schemas.microsoft.com/office/drawing/2014/main" id="{0D4C852A-CDF4-42CB-A8E1-E8B8655B6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3260" name="Freeform 5">
            <a:extLst>
              <a:ext uri="{FF2B5EF4-FFF2-40B4-BE49-F238E27FC236}">
                <a16:creationId xmlns:a16="http://schemas.microsoft.com/office/drawing/2014/main" id="{19DE0A3A-706B-4AA1-BCB2-839AD15DA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sp>
        <p:nvSpPr>
          <p:cNvPr id="53249" name="Rubrik 1"/>
          <p:cNvSpPr>
            <a:spLocks noGrp="1"/>
          </p:cNvSpPr>
          <p:nvPr>
            <p:ph type="title"/>
          </p:nvPr>
        </p:nvSpPr>
        <p:spPr>
          <a:xfrm>
            <a:off x="1257299" y="969732"/>
            <a:ext cx="6571060" cy="728480"/>
          </a:xfrm>
        </p:spPr>
        <p:txBody>
          <a:bodyPr>
            <a:normAutofit/>
          </a:bodyPr>
          <a:lstStyle/>
          <a:p>
            <a:pPr algn="ctr"/>
            <a:r>
              <a:rPr lang="en-US">
                <a:solidFill>
                  <a:srgbClr val="FFFFFF"/>
                </a:solidFill>
              </a:rPr>
              <a:t>The 6 Executive Functions Model</a:t>
            </a:r>
          </a:p>
        </p:txBody>
      </p:sp>
      <p:sp>
        <p:nvSpPr>
          <p:cNvPr id="53262" name="Rectangle 53261">
            <a:extLst>
              <a:ext uri="{FF2B5EF4-FFF2-40B4-BE49-F238E27FC236}">
                <a16:creationId xmlns:a16="http://schemas.microsoft.com/office/drawing/2014/main" id="{FE1D3F1A-ACDE-4DAB-9A2C-79A4F06CC5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251" name="Shape 570"/>
          <p:cNvSpPr txBox="1">
            <a:spLocks noChangeArrowheads="1"/>
          </p:cNvSpPr>
          <p:nvPr/>
        </p:nvSpPr>
        <p:spPr bwMode="auto">
          <a:xfrm>
            <a:off x="3559571" y="6490111"/>
            <a:ext cx="4783138" cy="357187"/>
          </a:xfrm>
          <a:prstGeom prst="rect">
            <a:avLst/>
          </a:prstGeom>
          <a:noFill/>
          <a:ln w="9525">
            <a:noFill/>
            <a:miter lim="800000"/>
            <a:headEnd/>
            <a:tailEnd/>
          </a:ln>
        </p:spPr>
        <p:txBody>
          <a:bodyPr lIns="0" tIns="0" rIns="39200" bIns="0"/>
          <a:lstStyle/>
          <a:p>
            <a:pPr marL="38100">
              <a:spcAft>
                <a:spcPts val="600"/>
              </a:spcAft>
              <a:buClr>
                <a:srgbClr val="000000"/>
              </a:buClr>
              <a:buSzPct val="25000"/>
            </a:pPr>
            <a:r>
              <a:rPr lang="sv-SE" sz="1200" dirty="0">
                <a:solidFill>
                  <a:srgbClr val="7F7F7F"/>
                </a:solidFill>
                <a:sym typeface="Arial" pitchFamily="34" charset="0"/>
              </a:rPr>
              <a:t>http://</a:t>
            </a:r>
            <a:r>
              <a:rPr lang="sv-SE" sz="1200" dirty="0" err="1">
                <a:solidFill>
                  <a:srgbClr val="7F7F7F"/>
                </a:solidFill>
                <a:sym typeface="Arial" pitchFamily="34" charset="0"/>
              </a:rPr>
              <a:t>www.drthomasebrown.com</a:t>
            </a:r>
            <a:r>
              <a:rPr lang="sv-SE" sz="1200" dirty="0">
                <a:solidFill>
                  <a:srgbClr val="7F7F7F"/>
                </a:solidFill>
                <a:sym typeface="Arial" pitchFamily="34" charset="0"/>
              </a:rPr>
              <a:t>/</a:t>
            </a:r>
            <a:r>
              <a:rPr lang="sv-SE" sz="1200" dirty="0" err="1">
                <a:solidFill>
                  <a:srgbClr val="7F7F7F"/>
                </a:solidFill>
                <a:sym typeface="Arial" pitchFamily="34" charset="0"/>
              </a:rPr>
              <a:t>brown_model</a:t>
            </a:r>
            <a:r>
              <a:rPr lang="sv-SE" sz="1200" dirty="0">
                <a:solidFill>
                  <a:srgbClr val="7F7F7F"/>
                </a:solidFill>
                <a:sym typeface="Arial" pitchFamily="34" charset="0"/>
              </a:rPr>
              <a:t>/</a:t>
            </a:r>
            <a:r>
              <a:rPr lang="sv-SE" sz="1200" dirty="0" err="1">
                <a:solidFill>
                  <a:srgbClr val="7F7F7F"/>
                </a:solidFill>
                <a:sym typeface="Arial" pitchFamily="34" charset="0"/>
              </a:rPr>
              <a:t>index.html</a:t>
            </a:r>
            <a:endParaRPr lang="sv-SE" sz="1200" dirty="0">
              <a:solidFill>
                <a:srgbClr val="7F7F7F"/>
              </a:solidFill>
              <a:sym typeface="Arial" pitchFamily="34" charset="0"/>
            </a:endParaRPr>
          </a:p>
        </p:txBody>
      </p:sp>
      <p:sp>
        <p:nvSpPr>
          <p:cNvPr id="53252" name="Rektangel 3"/>
          <p:cNvSpPr>
            <a:spLocks noChangeArrowheads="1"/>
          </p:cNvSpPr>
          <p:nvPr/>
        </p:nvSpPr>
        <p:spPr bwMode="auto">
          <a:xfrm>
            <a:off x="6224425" y="5910080"/>
            <a:ext cx="2425700" cy="369887"/>
          </a:xfrm>
          <a:prstGeom prst="rect">
            <a:avLst/>
          </a:prstGeom>
          <a:noFill/>
          <a:ln w="9525">
            <a:noFill/>
            <a:miter lim="800000"/>
            <a:headEnd/>
            <a:tailEnd/>
          </a:ln>
        </p:spPr>
        <p:txBody>
          <a:bodyPr wrap="none">
            <a:spAutoFit/>
          </a:bodyPr>
          <a:lstStyle/>
          <a:p>
            <a:pPr>
              <a:spcAft>
                <a:spcPts val="600"/>
              </a:spcAft>
            </a:pPr>
            <a:r>
              <a:rPr lang="en-US">
                <a:latin typeface="Calibri" pitchFamily="34" charset="0"/>
              </a:rPr>
              <a:t>by Dr. Thomas E. Brown</a:t>
            </a:r>
          </a:p>
        </p:txBody>
      </p:sp>
      <p:graphicFrame>
        <p:nvGraphicFramePr>
          <p:cNvPr id="53254" name="Platshållare för innehåll 2">
            <a:extLst>
              <a:ext uri="{FF2B5EF4-FFF2-40B4-BE49-F238E27FC236}">
                <a16:creationId xmlns:a16="http://schemas.microsoft.com/office/drawing/2014/main" id="{672041D7-BF7D-B6F7-C459-B1696FE29F50}"/>
              </a:ext>
            </a:extLst>
          </p:cNvPr>
          <p:cNvGraphicFramePr>
            <a:graphicFrameLocks noGrp="1"/>
          </p:cNvGraphicFramePr>
          <p:nvPr>
            <p:ph idx="1"/>
            <p:extLst>
              <p:ext uri="{D42A27DB-BD31-4B8C-83A1-F6EECF244321}">
                <p14:modId xmlns:p14="http://schemas.microsoft.com/office/powerpoint/2010/main" val="3399751065"/>
              </p:ext>
            </p:extLst>
          </p:nvPr>
        </p:nvGraphicFramePr>
        <p:xfrm>
          <a:off x="965200" y="1919058"/>
          <a:ext cx="7219037" cy="3827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507898A7-83DA-06C9-3619-3980A5C9C665}"/>
              </a:ext>
            </a:extLst>
          </p:cNvPr>
          <p:cNvPicPr>
            <a:picLocks noChangeAspect="1"/>
          </p:cNvPicPr>
          <p:nvPr/>
        </p:nvPicPr>
        <p:blipFill>
          <a:blip r:embed="rId9"/>
          <a:stretch>
            <a:fillRect/>
          </a:stretch>
        </p:blipFill>
        <p:spPr>
          <a:xfrm>
            <a:off x="8456302" y="6431940"/>
            <a:ext cx="387646" cy="357188"/>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302" name="Group 55301">
            <a:extLst>
              <a:ext uri="{FF2B5EF4-FFF2-40B4-BE49-F238E27FC236}">
                <a16:creationId xmlns:a16="http://schemas.microsoft.com/office/drawing/2014/main" id="{8DCF6162-C90D-43BF-B7E4-A7B29A161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55303" name="Rectangle 55302">
              <a:extLst>
                <a:ext uri="{FF2B5EF4-FFF2-40B4-BE49-F238E27FC236}">
                  <a16:creationId xmlns:a16="http://schemas.microsoft.com/office/drawing/2014/main" id="{A6895F9A-4951-41A7-988E-E4426D51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5304" name="Oval 55303">
              <a:extLst>
                <a:ext uri="{FF2B5EF4-FFF2-40B4-BE49-F238E27FC236}">
                  <a16:creationId xmlns:a16="http://schemas.microsoft.com/office/drawing/2014/main" id="{973CCBF7-E635-45F0-9262-B1378FEC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305" name="Oval 55304">
              <a:extLst>
                <a:ext uri="{FF2B5EF4-FFF2-40B4-BE49-F238E27FC236}">
                  <a16:creationId xmlns:a16="http://schemas.microsoft.com/office/drawing/2014/main" id="{A95F2453-17DE-4864-ADA2-6D234F95C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306" name="Oval 55305">
              <a:extLst>
                <a:ext uri="{FF2B5EF4-FFF2-40B4-BE49-F238E27FC236}">
                  <a16:creationId xmlns:a16="http://schemas.microsoft.com/office/drawing/2014/main" id="{044DD539-16E2-48D1-9557-24281434B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307" name="Oval 55306">
              <a:extLst>
                <a:ext uri="{FF2B5EF4-FFF2-40B4-BE49-F238E27FC236}">
                  <a16:creationId xmlns:a16="http://schemas.microsoft.com/office/drawing/2014/main" id="{025EA950-BF18-4722-B2FD-04D357983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308" name="Oval 55307">
              <a:extLst>
                <a:ext uri="{FF2B5EF4-FFF2-40B4-BE49-F238E27FC236}">
                  <a16:creationId xmlns:a16="http://schemas.microsoft.com/office/drawing/2014/main" id="{7E71AB5E-77FB-4315-8B22-845D24C70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309" name="Oval 55308">
              <a:extLst>
                <a:ext uri="{FF2B5EF4-FFF2-40B4-BE49-F238E27FC236}">
                  <a16:creationId xmlns:a16="http://schemas.microsoft.com/office/drawing/2014/main" id="{27ED4165-1756-4A80-90B1-FFF8AD7F2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310" name="Freeform 5">
              <a:extLst>
                <a:ext uri="{FF2B5EF4-FFF2-40B4-BE49-F238E27FC236}">
                  <a16:creationId xmlns:a16="http://schemas.microsoft.com/office/drawing/2014/main" id="{0C1FF9ED-0EB6-4CEF-83F7-B579129778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5312" name="Rectangle 55311">
            <a:extLst>
              <a:ext uri="{FF2B5EF4-FFF2-40B4-BE49-F238E27FC236}">
                <a16:creationId xmlns:a16="http://schemas.microsoft.com/office/drawing/2014/main" id="{3F4860A4-6A75-4E92-905D-FA03EEDB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79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297" name="Rubrik 1"/>
          <p:cNvSpPr>
            <a:spLocks noGrp="1"/>
          </p:cNvSpPr>
          <p:nvPr>
            <p:ph type="title"/>
          </p:nvPr>
        </p:nvSpPr>
        <p:spPr>
          <a:xfrm>
            <a:off x="5931347" y="1269071"/>
            <a:ext cx="2536723" cy="3281957"/>
          </a:xfrm>
        </p:spPr>
        <p:txBody>
          <a:bodyPr vert="horz" lIns="91440" tIns="45720" rIns="91440" bIns="45720" rtlCol="0" anchor="b">
            <a:normAutofit/>
          </a:bodyPr>
          <a:lstStyle/>
          <a:p>
            <a:pPr algn="ctr">
              <a:lnSpc>
                <a:spcPct val="90000"/>
              </a:lnSpc>
            </a:pPr>
            <a:r>
              <a:rPr lang="en-US" sz="4600" b="0" i="0" kern="1200" dirty="0">
                <a:solidFill>
                  <a:schemeClr val="bg2"/>
                </a:solidFill>
                <a:latin typeface="+mj-lt"/>
                <a:ea typeface="+mj-ea"/>
                <a:cs typeface="+mj-cs"/>
              </a:rPr>
              <a:t>So, what can you do?</a:t>
            </a:r>
          </a:p>
        </p:txBody>
      </p:sp>
      <p:pic>
        <p:nvPicPr>
          <p:cNvPr id="2" name="Picture 1" descr="A row of cartoon characters&#10;&#10;Description automatically generated"/>
          <p:cNvPicPr>
            <a:picLocks noChangeAspect="1"/>
          </p:cNvPicPr>
          <p:nvPr/>
        </p:nvPicPr>
        <p:blipFill>
          <a:blip r:embed="rId4"/>
          <a:stretch>
            <a:fillRect/>
          </a:stretch>
        </p:blipFill>
        <p:spPr>
          <a:xfrm>
            <a:off x="944533" y="1113063"/>
            <a:ext cx="4628758" cy="4628758"/>
          </a:xfrm>
          <a:prstGeom prst="roundRect">
            <a:avLst>
              <a:gd name="adj" fmla="val 1858"/>
            </a:avLst>
          </a:prstGeom>
          <a:effectLst>
            <a:outerShdw blurRad="50800" dist="50800" dir="5400000" algn="tl" rotWithShape="0">
              <a:srgbClr val="000000">
                <a:alpha val="43000"/>
              </a:srgbClr>
            </a:outerShdw>
          </a:effectLst>
        </p:spPr>
      </p:pic>
      <p:pic>
        <p:nvPicPr>
          <p:cNvPr id="3" name="Picture 2">
            <a:extLst>
              <a:ext uri="{FF2B5EF4-FFF2-40B4-BE49-F238E27FC236}">
                <a16:creationId xmlns:a16="http://schemas.microsoft.com/office/drawing/2014/main" id="{F9F5C981-906F-6A49-EAD6-F227F9F7461E}"/>
              </a:ext>
            </a:extLst>
          </p:cNvPr>
          <p:cNvPicPr>
            <a:picLocks noChangeAspect="1"/>
          </p:cNvPicPr>
          <p:nvPr/>
        </p:nvPicPr>
        <p:blipFill>
          <a:blip r:embed="rId5"/>
          <a:stretch>
            <a:fillRect/>
          </a:stretch>
        </p:blipFill>
        <p:spPr>
          <a:xfrm>
            <a:off x="8276479" y="6393825"/>
            <a:ext cx="506015" cy="4620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34925" y="2159876"/>
            <a:ext cx="9109076" cy="46981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dirty="0"/>
          </a:p>
        </p:txBody>
      </p:sp>
      <p:sp>
        <p:nvSpPr>
          <p:cNvPr id="4" name="Rektangel 3"/>
          <p:cNvSpPr/>
          <p:nvPr/>
        </p:nvSpPr>
        <p:spPr>
          <a:xfrm>
            <a:off x="663249" y="2422742"/>
            <a:ext cx="4086109" cy="2554545"/>
          </a:xfrm>
          <a:prstGeom prst="rect">
            <a:avLst/>
          </a:prstGeom>
        </p:spPr>
        <p:txBody>
          <a:bodyPr wrap="square">
            <a:spAutoFit/>
          </a:bodyPr>
          <a:lstStyle/>
          <a:p>
            <a:pPr algn="ctr" fontAlgn="auto">
              <a:spcBef>
                <a:spcPts val="0"/>
              </a:spcBef>
              <a:spcAft>
                <a:spcPts val="0"/>
              </a:spcAft>
              <a:defRPr/>
            </a:pPr>
            <a:r>
              <a:rPr lang="en-US" sz="3200" dirty="0">
                <a:solidFill>
                  <a:srgbClr val="FFC000"/>
                </a:solidFill>
                <a:latin typeface="+mj-lt"/>
                <a:ea typeface="+mj-ea"/>
                <a:cs typeface="+mj-cs"/>
              </a:rPr>
              <a:t>The debate </a:t>
            </a:r>
            <a:r>
              <a:rPr lang="en-US" sz="3200" dirty="0">
                <a:solidFill>
                  <a:srgbClr val="FFC000"/>
                </a:solidFill>
                <a:latin typeface="+mj-lt"/>
                <a:ea typeface="+mj-ea"/>
                <a:cs typeface="+mj-cs"/>
                <a:sym typeface="Arial"/>
              </a:rPr>
              <a:t>is over </a:t>
            </a:r>
            <a:br>
              <a:rPr lang="en-US" sz="3200" dirty="0">
                <a:solidFill>
                  <a:srgbClr val="FFC000"/>
                </a:solidFill>
                <a:latin typeface="+mj-lt"/>
                <a:ea typeface="+mj-ea"/>
                <a:cs typeface="+mj-cs"/>
                <a:sym typeface="Arial"/>
              </a:rPr>
            </a:br>
            <a:r>
              <a:rPr lang="en-US" sz="3200" dirty="0">
                <a:solidFill>
                  <a:srgbClr val="FFC000"/>
                </a:solidFill>
                <a:latin typeface="+mj-lt"/>
                <a:ea typeface="+mj-ea"/>
                <a:cs typeface="+mj-cs"/>
                <a:sym typeface="Arial"/>
              </a:rPr>
              <a:t>and </a:t>
            </a:r>
          </a:p>
          <a:p>
            <a:pPr algn="ctr" fontAlgn="auto">
              <a:spcBef>
                <a:spcPts val="0"/>
              </a:spcBef>
              <a:spcAft>
                <a:spcPts val="0"/>
              </a:spcAft>
              <a:defRPr/>
            </a:pPr>
            <a:r>
              <a:rPr lang="en-US" sz="3200" dirty="0">
                <a:solidFill>
                  <a:srgbClr val="FFC000"/>
                </a:solidFill>
                <a:latin typeface="+mj-lt"/>
                <a:ea typeface="+mj-ea"/>
                <a:cs typeface="+mj-cs"/>
                <a:sym typeface="Arial"/>
              </a:rPr>
              <a:t>the truth about </a:t>
            </a:r>
            <a:br>
              <a:rPr lang="en-US" sz="3200" dirty="0">
                <a:solidFill>
                  <a:srgbClr val="FFC000"/>
                </a:solidFill>
                <a:latin typeface="+mj-lt"/>
                <a:ea typeface="+mj-ea"/>
                <a:cs typeface="+mj-cs"/>
                <a:sym typeface="Arial"/>
              </a:rPr>
            </a:br>
            <a:r>
              <a:rPr lang="en-US" sz="3200" dirty="0">
                <a:solidFill>
                  <a:srgbClr val="FFC000"/>
                </a:solidFill>
                <a:latin typeface="+mj-lt"/>
                <a:ea typeface="+mj-ea"/>
                <a:cs typeface="+mj-cs"/>
                <a:sym typeface="Arial"/>
              </a:rPr>
              <a:t>ADHD is clear</a:t>
            </a:r>
            <a:br>
              <a:rPr lang="en-US" sz="3200" dirty="0">
                <a:solidFill>
                  <a:srgbClr val="FFC000"/>
                </a:solidFill>
                <a:latin typeface="+mj-lt"/>
                <a:ea typeface="+mj-ea"/>
                <a:cs typeface="+mj-cs"/>
                <a:sym typeface="Arial"/>
              </a:rPr>
            </a:br>
            <a:endParaRPr lang="en-US" sz="3200" dirty="0">
              <a:solidFill>
                <a:srgbClr val="FFC000"/>
              </a:solidFill>
              <a:latin typeface="+mj-lt"/>
              <a:ea typeface="+mj-ea"/>
              <a:cs typeface="+mj-cs"/>
            </a:endParaRPr>
          </a:p>
        </p:txBody>
      </p:sp>
      <p:sp>
        <p:nvSpPr>
          <p:cNvPr id="16388" name="Platshållare för innehåll 2"/>
          <p:cNvSpPr>
            <a:spLocks noGrp="1"/>
          </p:cNvSpPr>
          <p:nvPr>
            <p:ph idx="1"/>
          </p:nvPr>
        </p:nvSpPr>
        <p:spPr>
          <a:xfrm>
            <a:off x="474663" y="5361768"/>
            <a:ext cx="8229600" cy="1028700"/>
          </a:xfrm>
        </p:spPr>
        <p:txBody>
          <a:bodyPr>
            <a:normAutofit fontScale="92500"/>
          </a:bodyPr>
          <a:lstStyle/>
          <a:p>
            <a:pPr marL="0" indent="0" algn="ctr">
              <a:buFont typeface="Arial" pitchFamily="34" charset="0"/>
              <a:buNone/>
            </a:pPr>
            <a:r>
              <a:rPr lang="en-US" sz="2000" dirty="0">
                <a:solidFill>
                  <a:srgbClr val="EEECE1"/>
                </a:solidFill>
              </a:rPr>
              <a:t>Mainstream medical, psychological, and educational organizations have concluded that ADHD is a real, brain-based, medical disorder, and that children and adults benefit from appropriate treatment.</a:t>
            </a:r>
          </a:p>
          <a:p>
            <a:pPr marL="0" indent="0" algn="ctr">
              <a:buFont typeface="Arial" pitchFamily="34" charset="0"/>
              <a:buNone/>
            </a:pPr>
            <a:endParaRPr lang="en-US" sz="2000" dirty="0">
              <a:solidFill>
                <a:srgbClr val="EEECE1"/>
              </a:solidFill>
            </a:endParaRPr>
          </a:p>
        </p:txBody>
      </p:sp>
      <p:sp>
        <p:nvSpPr>
          <p:cNvPr id="9" name="Shape 757"/>
          <p:cNvSpPr txBox="1"/>
          <p:nvPr/>
        </p:nvSpPr>
        <p:spPr>
          <a:xfrm>
            <a:off x="34925" y="6430963"/>
            <a:ext cx="2422525" cy="338137"/>
          </a:xfrm>
          <a:prstGeom prst="rect">
            <a:avLst/>
          </a:prstGeom>
          <a:noFill/>
        </p:spPr>
        <p:txBody>
          <a:bodyPr lIns="91425" tIns="91425" rIns="91425" bIns="91425"/>
          <a:lstStyle/>
          <a:p>
            <a:pPr marL="25400" fontAlgn="auto">
              <a:lnSpc>
                <a:spcPct val="115000"/>
              </a:lnSpc>
              <a:spcBef>
                <a:spcPts val="0"/>
              </a:spcBef>
              <a:spcAft>
                <a:spcPts val="0"/>
              </a:spcAft>
              <a:defRPr/>
            </a:pPr>
            <a:r>
              <a:rPr lang="en-US" sz="1200" baseline="30000" dirty="0">
                <a:latin typeface="+mn-lt"/>
                <a:cs typeface="+mn-cs"/>
              </a:rPr>
              <a:t>©</a:t>
            </a:r>
            <a:r>
              <a:rPr lang="en-US" sz="1200" dirty="0">
                <a:latin typeface="+mn-lt"/>
                <a:cs typeface="+mn-cs"/>
              </a:rPr>
              <a:t>ADHD Coaches Organization</a:t>
            </a:r>
          </a:p>
          <a:p>
            <a:pPr fontAlgn="auto">
              <a:spcBef>
                <a:spcPts val="0"/>
              </a:spcBef>
              <a:spcAft>
                <a:spcPts val="0"/>
              </a:spcAft>
              <a:defRPr/>
            </a:pPr>
            <a:endParaRPr lang="en-US" dirty="0">
              <a:solidFill>
                <a:schemeClr val="bg1">
                  <a:lumMod val="50000"/>
                </a:schemeClr>
              </a:solidFill>
              <a:latin typeface="+mn-lt"/>
              <a:cs typeface="+mn-cs"/>
            </a:endParaRPr>
          </a:p>
        </p:txBody>
      </p:sp>
      <p:pic>
        <p:nvPicPr>
          <p:cNvPr id="2" name="Picture 1"/>
          <p:cNvPicPr>
            <a:picLocks noChangeAspect="1"/>
          </p:cNvPicPr>
          <p:nvPr/>
        </p:nvPicPr>
        <p:blipFill>
          <a:blip r:embed="rId3"/>
          <a:srcRect/>
          <a:stretch/>
        </p:blipFill>
        <p:spPr>
          <a:xfrm>
            <a:off x="5342964" y="1678220"/>
            <a:ext cx="3299067" cy="3299067"/>
          </a:xfrm>
          <a:prstGeom prst="rect">
            <a:avLst/>
          </a:prstGeom>
          <a:effectLst>
            <a:glow rad="508000">
              <a:srgbClr val="FFFF66">
                <a:alpha val="31000"/>
              </a:srgbClr>
            </a:glow>
            <a:softEdge rad="63500"/>
          </a:effectLst>
          <a:scene3d>
            <a:camera prst="orthographicFront"/>
            <a:lightRig rig="chilly" dir="t"/>
          </a:scene3d>
          <a:sp3d>
            <a:bevelT prst="slope"/>
          </a:sp3d>
        </p:spPr>
      </p:pic>
      <p:pic>
        <p:nvPicPr>
          <p:cNvPr id="3" name="Picture 2">
            <a:extLst>
              <a:ext uri="{FF2B5EF4-FFF2-40B4-BE49-F238E27FC236}">
                <a16:creationId xmlns:a16="http://schemas.microsoft.com/office/drawing/2014/main" id="{3EDFC42C-8888-AD8E-B759-5A1A8FF1F64B}"/>
              </a:ext>
            </a:extLst>
          </p:cNvPr>
          <p:cNvPicPr>
            <a:picLocks noChangeAspect="1"/>
          </p:cNvPicPr>
          <p:nvPr/>
        </p:nvPicPr>
        <p:blipFill>
          <a:blip r:embed="rId4"/>
          <a:stretch>
            <a:fillRect/>
          </a:stretch>
        </p:blipFill>
        <p:spPr>
          <a:xfrm>
            <a:off x="8516470" y="6325451"/>
            <a:ext cx="407661" cy="3722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351" name="Group 57350">
            <a:extLst>
              <a:ext uri="{FF2B5EF4-FFF2-40B4-BE49-F238E27FC236}">
                <a16:creationId xmlns:a16="http://schemas.microsoft.com/office/drawing/2014/main" id="{D30A74D5-E515-40C7-B1E4-520A60CF0D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57352" name="Rectangle 57351">
              <a:extLst>
                <a:ext uri="{FF2B5EF4-FFF2-40B4-BE49-F238E27FC236}">
                  <a16:creationId xmlns:a16="http://schemas.microsoft.com/office/drawing/2014/main" id="{76977862-D5BD-48F4-A729-EB303053B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7353" name="Freeform 5">
              <a:extLst>
                <a:ext uri="{FF2B5EF4-FFF2-40B4-BE49-F238E27FC236}">
                  <a16:creationId xmlns:a16="http://schemas.microsoft.com/office/drawing/2014/main" id="{6E937D8D-DC59-494F-ACA3-98E56B1F76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7345" name="Rubrik 1"/>
          <p:cNvSpPr>
            <a:spLocks noGrp="1"/>
          </p:cNvSpPr>
          <p:nvPr>
            <p:ph type="title"/>
          </p:nvPr>
        </p:nvSpPr>
        <p:spPr>
          <a:xfrm>
            <a:off x="899419" y="670595"/>
            <a:ext cx="3162976" cy="1020232"/>
          </a:xfrm>
        </p:spPr>
        <p:txBody>
          <a:bodyPr>
            <a:normAutofit/>
          </a:bodyPr>
          <a:lstStyle/>
          <a:p>
            <a:pPr algn="ctr">
              <a:lnSpc>
                <a:spcPct val="90000"/>
              </a:lnSpc>
            </a:pPr>
            <a:r>
              <a:rPr lang="en-US" sz="2800" dirty="0"/>
              <a:t>Treatment may include:</a:t>
            </a:r>
          </a:p>
        </p:txBody>
      </p:sp>
      <p:sp>
        <p:nvSpPr>
          <p:cNvPr id="57346" name="Platshållare för innehåll 2"/>
          <p:cNvSpPr>
            <a:spLocks noGrp="1"/>
          </p:cNvSpPr>
          <p:nvPr>
            <p:ph idx="1"/>
          </p:nvPr>
        </p:nvSpPr>
        <p:spPr>
          <a:xfrm>
            <a:off x="681316" y="1987860"/>
            <a:ext cx="3890684" cy="4097556"/>
          </a:xfrm>
        </p:spPr>
        <p:txBody>
          <a:bodyPr>
            <a:noAutofit/>
          </a:bodyPr>
          <a:lstStyle/>
          <a:p>
            <a:pPr>
              <a:lnSpc>
                <a:spcPct val="90000"/>
              </a:lnSpc>
            </a:pPr>
            <a:r>
              <a:rPr lang="en-US" sz="2000" dirty="0">
                <a:solidFill>
                  <a:schemeClr val="bg1"/>
                </a:solidFill>
              </a:rPr>
              <a:t>Medication</a:t>
            </a:r>
          </a:p>
          <a:p>
            <a:pPr>
              <a:lnSpc>
                <a:spcPct val="90000"/>
              </a:lnSpc>
            </a:pPr>
            <a:r>
              <a:rPr lang="en-US" sz="2000" dirty="0">
                <a:solidFill>
                  <a:schemeClr val="bg1"/>
                </a:solidFill>
              </a:rPr>
              <a:t>School or workplace accommodations</a:t>
            </a:r>
          </a:p>
          <a:p>
            <a:pPr>
              <a:lnSpc>
                <a:spcPct val="90000"/>
              </a:lnSpc>
            </a:pPr>
            <a:r>
              <a:rPr lang="en-US" sz="2000" dirty="0">
                <a:solidFill>
                  <a:schemeClr val="bg1"/>
                </a:solidFill>
              </a:rPr>
              <a:t>ADHD coaching</a:t>
            </a:r>
          </a:p>
          <a:p>
            <a:pPr>
              <a:lnSpc>
                <a:spcPct val="90000"/>
              </a:lnSpc>
            </a:pPr>
            <a:r>
              <a:rPr lang="en-US" sz="2000" dirty="0">
                <a:solidFill>
                  <a:schemeClr val="bg1"/>
                </a:solidFill>
              </a:rPr>
              <a:t>Social skills building</a:t>
            </a:r>
          </a:p>
          <a:p>
            <a:pPr>
              <a:lnSpc>
                <a:spcPct val="90000"/>
              </a:lnSpc>
            </a:pPr>
            <a:r>
              <a:rPr lang="en-US" sz="2000" dirty="0">
                <a:solidFill>
                  <a:schemeClr val="bg1"/>
                </a:solidFill>
              </a:rPr>
              <a:t>Education - learning about ADHD</a:t>
            </a:r>
          </a:p>
          <a:p>
            <a:pPr>
              <a:lnSpc>
                <a:spcPct val="90000"/>
              </a:lnSpc>
            </a:pPr>
            <a:r>
              <a:rPr lang="en-US" sz="2000" dirty="0">
                <a:solidFill>
                  <a:schemeClr val="bg1"/>
                </a:solidFill>
              </a:rPr>
              <a:t>Cognitive Behavioral Therapy (CBT)</a:t>
            </a:r>
          </a:p>
          <a:p>
            <a:pPr>
              <a:lnSpc>
                <a:spcPct val="90000"/>
              </a:lnSpc>
            </a:pPr>
            <a:r>
              <a:rPr lang="en-US" sz="2000" dirty="0">
                <a:solidFill>
                  <a:schemeClr val="bg1"/>
                </a:solidFill>
              </a:rPr>
              <a:t>Parent and child support groups</a:t>
            </a:r>
          </a:p>
        </p:txBody>
      </p:sp>
      <p:sp>
        <p:nvSpPr>
          <p:cNvPr id="57355" name="Rectangle 57354">
            <a:extLst>
              <a:ext uri="{FF2B5EF4-FFF2-40B4-BE49-F238E27FC236}">
                <a16:creationId xmlns:a16="http://schemas.microsoft.com/office/drawing/2014/main" id="{2B9D15C5-09B2-4835-B214-3845088EB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A person sitting on a bench talking to a person&#10;&#10;Description automatically generated">
            <a:extLst>
              <a:ext uri="{FF2B5EF4-FFF2-40B4-BE49-F238E27FC236}">
                <a16:creationId xmlns:a16="http://schemas.microsoft.com/office/drawing/2014/main" id="{ABC86814-C4D8-F484-0126-3E9347FD0C80}"/>
              </a:ext>
            </a:extLst>
          </p:cNvPr>
          <p:cNvPicPr>
            <a:picLocks noChangeAspect="1"/>
          </p:cNvPicPr>
          <p:nvPr/>
        </p:nvPicPr>
        <p:blipFill>
          <a:blip r:embed="rId4"/>
          <a:stretch>
            <a:fillRect/>
          </a:stretch>
        </p:blipFill>
        <p:spPr>
          <a:xfrm>
            <a:off x="4961814" y="1545488"/>
            <a:ext cx="3408280" cy="4441859"/>
          </a:xfrm>
          <a:prstGeom prst="rect">
            <a:avLst/>
          </a:prstGeom>
        </p:spPr>
      </p:pic>
      <p:sp>
        <p:nvSpPr>
          <p:cNvPr id="9" name="TextBox 8">
            <a:extLst>
              <a:ext uri="{FF2B5EF4-FFF2-40B4-BE49-F238E27FC236}">
                <a16:creationId xmlns:a16="http://schemas.microsoft.com/office/drawing/2014/main" id="{92EAFDEF-2DD1-D31F-29B6-3FA9D4451D96}"/>
              </a:ext>
            </a:extLst>
          </p:cNvPr>
          <p:cNvSpPr txBox="1"/>
          <p:nvPr/>
        </p:nvSpPr>
        <p:spPr>
          <a:xfrm>
            <a:off x="6071799" y="1891288"/>
            <a:ext cx="1696500" cy="244682"/>
          </a:xfrm>
          <a:prstGeom prst="rect">
            <a:avLst/>
          </a:prstGeom>
          <a:noFill/>
        </p:spPr>
        <p:txBody>
          <a:bodyPr wrap="square" rtlCol="0">
            <a:spAutoFit/>
          </a:bodyPr>
          <a:lstStyle/>
          <a:p>
            <a:pPr>
              <a:lnSpc>
                <a:spcPct val="90000"/>
              </a:lnSpc>
            </a:pPr>
            <a:r>
              <a:rPr lang="en-US" sz="1100" b="1" dirty="0"/>
              <a:t>ADHD Coaching</a:t>
            </a:r>
          </a:p>
        </p:txBody>
      </p:sp>
      <p:sp>
        <p:nvSpPr>
          <p:cNvPr id="11" name="TextBox 10">
            <a:extLst>
              <a:ext uri="{FF2B5EF4-FFF2-40B4-BE49-F238E27FC236}">
                <a16:creationId xmlns:a16="http://schemas.microsoft.com/office/drawing/2014/main" id="{1B6F9E59-EA4C-375F-4BDC-8A50F92CB669}"/>
              </a:ext>
            </a:extLst>
          </p:cNvPr>
          <p:cNvSpPr txBox="1"/>
          <p:nvPr/>
        </p:nvSpPr>
        <p:spPr>
          <a:xfrm>
            <a:off x="4961814" y="1620044"/>
            <a:ext cx="3408280" cy="261610"/>
          </a:xfrm>
          <a:prstGeom prst="rect">
            <a:avLst/>
          </a:prstGeom>
          <a:solidFill>
            <a:schemeClr val="accent5">
              <a:lumMod val="40000"/>
              <a:lumOff val="60000"/>
            </a:schemeClr>
          </a:solidFill>
        </p:spPr>
        <p:txBody>
          <a:bodyPr wrap="square">
            <a:spAutoFit/>
          </a:bodyPr>
          <a:lstStyle/>
          <a:p>
            <a:pPr algn="ctr"/>
            <a:r>
              <a:rPr lang="en-US" sz="1100" b="1" dirty="0">
                <a:highlight>
                  <a:srgbClr val="FBFFF6"/>
                </a:highlight>
              </a:rPr>
              <a:t>Cognitive Behavioral Therapy (CBT)</a:t>
            </a:r>
          </a:p>
        </p:txBody>
      </p:sp>
      <p:sp>
        <p:nvSpPr>
          <p:cNvPr id="13" name="TextBox 12">
            <a:extLst>
              <a:ext uri="{FF2B5EF4-FFF2-40B4-BE49-F238E27FC236}">
                <a16:creationId xmlns:a16="http://schemas.microsoft.com/office/drawing/2014/main" id="{A23F7FF6-9BB5-4693-047B-B39797263B91}"/>
              </a:ext>
            </a:extLst>
          </p:cNvPr>
          <p:cNvSpPr txBox="1"/>
          <p:nvPr/>
        </p:nvSpPr>
        <p:spPr>
          <a:xfrm>
            <a:off x="6197305" y="2258928"/>
            <a:ext cx="947875" cy="246221"/>
          </a:xfrm>
          <a:prstGeom prst="rect">
            <a:avLst/>
          </a:prstGeom>
          <a:solidFill>
            <a:schemeClr val="accent5">
              <a:lumMod val="60000"/>
              <a:lumOff val="40000"/>
            </a:schemeClr>
          </a:solidFill>
        </p:spPr>
        <p:txBody>
          <a:bodyPr wrap="square" rtlCol="0">
            <a:spAutoFit/>
          </a:bodyPr>
          <a:lstStyle/>
          <a:p>
            <a:r>
              <a:rPr lang="en-US" sz="1000" b="1" dirty="0"/>
              <a:t>Medication</a:t>
            </a:r>
          </a:p>
        </p:txBody>
      </p:sp>
      <p:pic>
        <p:nvPicPr>
          <p:cNvPr id="14" name="Picture 13">
            <a:extLst>
              <a:ext uri="{FF2B5EF4-FFF2-40B4-BE49-F238E27FC236}">
                <a16:creationId xmlns:a16="http://schemas.microsoft.com/office/drawing/2014/main" id="{98CFD902-9E12-D744-5F7D-5CB148E21FA7}"/>
              </a:ext>
            </a:extLst>
          </p:cNvPr>
          <p:cNvPicPr>
            <a:picLocks noChangeAspect="1"/>
          </p:cNvPicPr>
          <p:nvPr/>
        </p:nvPicPr>
        <p:blipFill>
          <a:blip r:embed="rId5"/>
          <a:stretch>
            <a:fillRect/>
          </a:stretch>
        </p:blipFill>
        <p:spPr>
          <a:xfrm>
            <a:off x="7929273" y="6389836"/>
            <a:ext cx="440821" cy="402489"/>
          </a:xfrm>
          <a:prstGeom prst="rect">
            <a:avLst/>
          </a:prstGeom>
        </p:spPr>
      </p:pic>
      <p:sp>
        <p:nvSpPr>
          <p:cNvPr id="15" name="Process 14">
            <a:extLst>
              <a:ext uri="{FF2B5EF4-FFF2-40B4-BE49-F238E27FC236}">
                <a16:creationId xmlns:a16="http://schemas.microsoft.com/office/drawing/2014/main" id="{8D061F93-CEB4-3603-A623-27664BB51A60}"/>
              </a:ext>
            </a:extLst>
          </p:cNvPr>
          <p:cNvSpPr/>
          <p:nvPr/>
        </p:nvSpPr>
        <p:spPr>
          <a:xfrm>
            <a:off x="7547891" y="4862469"/>
            <a:ext cx="609992" cy="244682"/>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tx1"/>
                </a:solidFill>
              </a:rPr>
              <a:t>Theray</a:t>
            </a:r>
            <a:endParaRPr lang="en-US" sz="900" b="1"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399" name="Group 59398">
            <a:extLst>
              <a:ext uri="{FF2B5EF4-FFF2-40B4-BE49-F238E27FC236}">
                <a16:creationId xmlns:a16="http://schemas.microsoft.com/office/drawing/2014/main" id="{F4864B6A-95A4-40E8-A88F-F267933AC3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59400" name="Rectangle 59399">
              <a:extLst>
                <a:ext uri="{FF2B5EF4-FFF2-40B4-BE49-F238E27FC236}">
                  <a16:creationId xmlns:a16="http://schemas.microsoft.com/office/drawing/2014/main" id="{77594172-8D47-4E86-A555-0B36C60AB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9401" name="Freeform 5">
              <a:extLst>
                <a:ext uri="{FF2B5EF4-FFF2-40B4-BE49-F238E27FC236}">
                  <a16:creationId xmlns:a16="http://schemas.microsoft.com/office/drawing/2014/main" id="{43F93006-B4DC-450A-9417-FC82818C59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9393" name="Rubrik 1"/>
          <p:cNvSpPr>
            <a:spLocks noGrp="1"/>
          </p:cNvSpPr>
          <p:nvPr>
            <p:ph type="title"/>
          </p:nvPr>
        </p:nvSpPr>
        <p:spPr>
          <a:xfrm>
            <a:off x="479323" y="629265"/>
            <a:ext cx="4030408" cy="1622322"/>
          </a:xfrm>
        </p:spPr>
        <p:txBody>
          <a:bodyPr>
            <a:normAutofit/>
          </a:bodyPr>
          <a:lstStyle/>
          <a:p>
            <a:pPr algn="ctr"/>
            <a:r>
              <a:rPr lang="en-US" dirty="0"/>
              <a:t>Self-care suggestions</a:t>
            </a:r>
          </a:p>
        </p:txBody>
      </p:sp>
      <p:sp>
        <p:nvSpPr>
          <p:cNvPr id="59394" name="Platshållare för innehåll 2"/>
          <p:cNvSpPr>
            <a:spLocks noGrp="1"/>
          </p:cNvSpPr>
          <p:nvPr>
            <p:ph idx="1"/>
          </p:nvPr>
        </p:nvSpPr>
        <p:spPr>
          <a:xfrm>
            <a:off x="601912" y="2023585"/>
            <a:ext cx="4030408" cy="3811740"/>
          </a:xfrm>
        </p:spPr>
        <p:txBody>
          <a:bodyPr anchor="ctr">
            <a:normAutofit/>
          </a:bodyPr>
          <a:lstStyle/>
          <a:p>
            <a:r>
              <a:rPr lang="en-US" sz="2000" dirty="0">
                <a:solidFill>
                  <a:schemeClr val="bg1"/>
                </a:solidFill>
              </a:rPr>
              <a:t>Exercise</a:t>
            </a:r>
          </a:p>
          <a:p>
            <a:r>
              <a:rPr lang="en-US" sz="2000" dirty="0">
                <a:solidFill>
                  <a:schemeClr val="bg1"/>
                </a:solidFill>
              </a:rPr>
              <a:t>Good sleeping habits</a:t>
            </a:r>
          </a:p>
          <a:p>
            <a:r>
              <a:rPr lang="en-US" sz="2000" dirty="0">
                <a:solidFill>
                  <a:schemeClr val="bg1"/>
                </a:solidFill>
              </a:rPr>
              <a:t>Mindfulness meditation</a:t>
            </a:r>
          </a:p>
          <a:p>
            <a:r>
              <a:rPr lang="en-US" sz="2000" dirty="0">
                <a:solidFill>
                  <a:schemeClr val="bg1"/>
                </a:solidFill>
              </a:rPr>
              <a:t>Balanced diet</a:t>
            </a:r>
          </a:p>
          <a:p>
            <a:r>
              <a:rPr lang="en-US" sz="2000" dirty="0">
                <a:solidFill>
                  <a:schemeClr val="bg1"/>
                </a:solidFill>
              </a:rPr>
              <a:t>Drink balanced amount of water</a:t>
            </a:r>
          </a:p>
          <a:p>
            <a:r>
              <a:rPr lang="en-US" sz="2000" dirty="0">
                <a:solidFill>
                  <a:schemeClr val="bg1"/>
                </a:solidFill>
              </a:rPr>
              <a:t>Omega-3-Fatty-Acid </a:t>
            </a:r>
          </a:p>
        </p:txBody>
      </p:sp>
      <p:pic>
        <p:nvPicPr>
          <p:cNvPr id="2" name="Picture 1"/>
          <p:cNvPicPr>
            <a:picLocks noChangeAspect="1"/>
          </p:cNvPicPr>
          <p:nvPr/>
        </p:nvPicPr>
        <p:blipFill rotWithShape="1">
          <a:blip r:embed="rId4"/>
          <a:srcRect l="13214" r="23156" b="-3"/>
          <a:stretch/>
        </p:blipFill>
        <p:spPr>
          <a:xfrm>
            <a:off x="4975257" y="645107"/>
            <a:ext cx="3682400" cy="3284348"/>
          </a:xfrm>
          <a:prstGeom prst="rect">
            <a:avLst/>
          </a:prstGeom>
          <a:scene3d>
            <a:camera prst="orthographicFront"/>
            <a:lightRig rig="contrasting" dir="t">
              <a:rot lat="0" lon="0" rev="3000000"/>
            </a:lightRig>
          </a:scene3d>
          <a:sp3d contourW="7620">
            <a:bevelT w="95250" h="31750"/>
            <a:contourClr>
              <a:srgbClr val="333333"/>
            </a:contourClr>
          </a:sp3d>
        </p:spPr>
      </p:pic>
      <p:sp>
        <p:nvSpPr>
          <p:cNvPr id="59403" name="Rectangle 59402">
            <a:extLst>
              <a:ext uri="{FF2B5EF4-FFF2-40B4-BE49-F238E27FC236}">
                <a16:creationId xmlns:a16="http://schemas.microsoft.com/office/drawing/2014/main" id="{5797D33B-24CC-4A76-AAD9-1D545DF1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p:cNvPicPr>
            <a:picLocks noChangeAspect="1"/>
          </p:cNvPicPr>
          <p:nvPr/>
        </p:nvPicPr>
        <p:blipFill>
          <a:blip r:embed="rId5"/>
          <a:srcRect r="935" b="8"/>
          <a:stretch/>
        </p:blipFill>
        <p:spPr>
          <a:xfrm>
            <a:off x="4975257" y="4095905"/>
            <a:ext cx="1768524" cy="2137077"/>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6"/>
          <a:srcRect l="30708" r="13293" b="5"/>
          <a:stretch/>
        </p:blipFill>
        <p:spPr>
          <a:xfrm>
            <a:off x="6866370" y="4095374"/>
            <a:ext cx="1791287" cy="2135102"/>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D23DAC07-E64D-CCD4-CB6F-828FC9F1EDB7}"/>
              </a:ext>
            </a:extLst>
          </p:cNvPr>
          <p:cNvPicPr>
            <a:picLocks noChangeAspect="1"/>
          </p:cNvPicPr>
          <p:nvPr/>
        </p:nvPicPr>
        <p:blipFill>
          <a:blip r:embed="rId7"/>
          <a:stretch>
            <a:fillRect/>
          </a:stretch>
        </p:blipFill>
        <p:spPr>
          <a:xfrm>
            <a:off x="8481321" y="6428711"/>
            <a:ext cx="468436" cy="42770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E2B99-1586-C63E-9E7E-EF9B76ACE4B0}"/>
            </a:ext>
          </a:extLst>
        </p:cNvPr>
        <p:cNvGrpSpPr/>
        <p:nvPr/>
      </p:nvGrpSpPr>
      <p:grpSpPr>
        <a:xfrm>
          <a:off x="0" y="0"/>
          <a:ext cx="0" cy="0"/>
          <a:chOff x="0" y="0"/>
          <a:chExt cx="0" cy="0"/>
        </a:xfrm>
      </p:grpSpPr>
      <p:sp>
        <p:nvSpPr>
          <p:cNvPr id="65537" name="Rubrik 1">
            <a:extLst>
              <a:ext uri="{FF2B5EF4-FFF2-40B4-BE49-F238E27FC236}">
                <a16:creationId xmlns:a16="http://schemas.microsoft.com/office/drawing/2014/main" id="{E45782C9-8264-2707-8DD0-9A11A109F2D8}"/>
              </a:ext>
            </a:extLst>
          </p:cNvPr>
          <p:cNvSpPr>
            <a:spLocks noGrp="1"/>
          </p:cNvSpPr>
          <p:nvPr>
            <p:ph type="title"/>
          </p:nvPr>
        </p:nvSpPr>
        <p:spPr>
          <a:xfrm>
            <a:off x="1132505" y="1006848"/>
            <a:ext cx="6346078" cy="711359"/>
          </a:xfrm>
        </p:spPr>
        <p:txBody>
          <a:bodyPr/>
          <a:lstStyle/>
          <a:p>
            <a:pPr algn="ctr"/>
            <a:r>
              <a:rPr lang="en-US" dirty="0"/>
              <a:t>Create strategies for success</a:t>
            </a:r>
          </a:p>
        </p:txBody>
      </p:sp>
      <p:graphicFrame>
        <p:nvGraphicFramePr>
          <p:cNvPr id="3" name="Shape 727">
            <a:extLst>
              <a:ext uri="{FF2B5EF4-FFF2-40B4-BE49-F238E27FC236}">
                <a16:creationId xmlns:a16="http://schemas.microsoft.com/office/drawing/2014/main" id="{D24B4145-77D6-86FC-9F90-9920C2280528}"/>
              </a:ext>
            </a:extLst>
          </p:cNvPr>
          <p:cNvGraphicFramePr/>
          <p:nvPr>
            <p:extLst>
              <p:ext uri="{D42A27DB-BD31-4B8C-83A1-F6EECF244321}">
                <p14:modId xmlns:p14="http://schemas.microsoft.com/office/powerpoint/2010/main" val="3627535145"/>
              </p:ext>
            </p:extLst>
          </p:nvPr>
        </p:nvGraphicFramePr>
        <p:xfrm>
          <a:off x="755650" y="2099333"/>
          <a:ext cx="7632700" cy="5211762"/>
        </p:xfrm>
        <a:graphic>
          <a:graphicData uri="http://schemas.openxmlformats.org/drawingml/2006/table">
            <a:tbl>
              <a:tblPr firstRow="1" bandRow="1">
                <a:noFill/>
              </a:tblPr>
              <a:tblGrid>
                <a:gridCol w="3547858">
                  <a:extLst>
                    <a:ext uri="{9D8B030D-6E8A-4147-A177-3AD203B41FA5}">
                      <a16:colId xmlns:a16="http://schemas.microsoft.com/office/drawing/2014/main" val="20000"/>
                    </a:ext>
                  </a:extLst>
                </a:gridCol>
                <a:gridCol w="4084842">
                  <a:extLst>
                    <a:ext uri="{9D8B030D-6E8A-4147-A177-3AD203B41FA5}">
                      <a16:colId xmlns:a16="http://schemas.microsoft.com/office/drawing/2014/main" val="20001"/>
                    </a:ext>
                  </a:extLst>
                </a:gridCol>
              </a:tblGrid>
              <a:tr h="5211762">
                <a:tc>
                  <a:txBody>
                    <a:bodyPr/>
                    <a:lstStyle/>
                    <a:p>
                      <a:pPr marL="107950" lvl="0" indent="0" algn="ctr" rtl="0">
                        <a:buClr>
                          <a:schemeClr val="dk1"/>
                        </a:buClr>
                        <a:buSzPct val="98958"/>
                        <a:buFont typeface="Arial"/>
                        <a:buNone/>
                      </a:pPr>
                      <a:endParaRPr lang="en" sz="2400" b="1" dirty="0">
                        <a:solidFill>
                          <a:schemeClr val="dk1"/>
                        </a:solidFill>
                      </a:endParaRPr>
                    </a:p>
                  </a:txBody>
                  <a:tcPr marL="91448" marR="91448" marT="45722" marB="4572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07950" lvl="0" indent="0" algn="ctr" rtl="0">
                        <a:buClr>
                          <a:schemeClr val="dk1"/>
                        </a:buClr>
                        <a:buSzPct val="98958"/>
                        <a:buFont typeface="Arial"/>
                        <a:buNone/>
                      </a:pPr>
                      <a:endParaRPr lang="en" sz="2400" b="1" dirty="0">
                        <a:solidFill>
                          <a:schemeClr val="dk1"/>
                        </a:solidFill>
                      </a:endParaRPr>
                    </a:p>
                  </a:txBody>
                  <a:tcPr marL="91448" marR="91448" marT="45722" marB="4572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ABB5C1B2-8AE4-0547-CDD9-8A33B8C8F6FD}"/>
              </a:ext>
            </a:extLst>
          </p:cNvPr>
          <p:cNvSpPr/>
          <p:nvPr/>
        </p:nvSpPr>
        <p:spPr>
          <a:xfrm>
            <a:off x="106819" y="6400801"/>
            <a:ext cx="12490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innehåll 2">
            <a:extLst>
              <a:ext uri="{FF2B5EF4-FFF2-40B4-BE49-F238E27FC236}">
                <a16:creationId xmlns:a16="http://schemas.microsoft.com/office/drawing/2014/main" id="{A34DFF43-7160-0F2C-1ADA-769AD5DD55BC}"/>
              </a:ext>
            </a:extLst>
          </p:cNvPr>
          <p:cNvSpPr txBox="1">
            <a:spLocks/>
          </p:cNvSpPr>
          <p:nvPr/>
        </p:nvSpPr>
        <p:spPr>
          <a:xfrm>
            <a:off x="504497" y="2442232"/>
            <a:ext cx="8135006" cy="3490163"/>
          </a:xfrm>
          <a:prstGeom prst="rect">
            <a:avLst/>
          </a:prstGeom>
        </p:spPr>
        <p:txBody>
          <a:bodyPr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Arial"/>
              <a:buNone/>
              <a:defRPr/>
            </a:pPr>
            <a:r>
              <a:rPr lang="en-US" sz="2400" dirty="0"/>
              <a:t>You might want to work together with a support team of professionals, a family member, and/or a friend to:</a:t>
            </a:r>
          </a:p>
          <a:p>
            <a:pPr>
              <a:buFont typeface="Wingdings" pitchFamily="2" charset="2"/>
              <a:buChar char="Ø"/>
              <a:defRPr/>
            </a:pPr>
            <a:r>
              <a:rPr lang="en-US" sz="2400" dirty="0"/>
              <a:t>Figure out how your brain works as you have unique learning and processing styles </a:t>
            </a:r>
          </a:p>
          <a:p>
            <a:pPr>
              <a:buFont typeface="Wingdings" pitchFamily="2" charset="2"/>
              <a:buChar char="Ø"/>
              <a:defRPr/>
            </a:pPr>
            <a:r>
              <a:rPr lang="en-US" sz="2400" dirty="0"/>
              <a:t>Establish and maintain support systems</a:t>
            </a:r>
          </a:p>
          <a:p>
            <a:pPr>
              <a:buFont typeface="Wingdings" pitchFamily="2" charset="2"/>
              <a:buChar char="Ø"/>
              <a:defRPr/>
            </a:pPr>
            <a:r>
              <a:rPr lang="en-US" sz="2400" dirty="0"/>
              <a:t>Create organizational processes</a:t>
            </a:r>
          </a:p>
          <a:p>
            <a:pPr>
              <a:buFont typeface="Wingdings" pitchFamily="2" charset="2"/>
              <a:buChar char="Ø"/>
              <a:defRPr/>
            </a:pPr>
            <a:r>
              <a:rPr lang="en-US" sz="2400" dirty="0"/>
              <a:t>Design essential time management strategies </a:t>
            </a:r>
          </a:p>
        </p:txBody>
      </p:sp>
      <p:sp>
        <p:nvSpPr>
          <p:cNvPr id="5" name="Rektangel 5">
            <a:extLst>
              <a:ext uri="{FF2B5EF4-FFF2-40B4-BE49-F238E27FC236}">
                <a16:creationId xmlns:a16="http://schemas.microsoft.com/office/drawing/2014/main" id="{C83BA8D3-AB48-7CF4-9AAC-9A244F700780}"/>
              </a:ext>
            </a:extLst>
          </p:cNvPr>
          <p:cNvSpPr>
            <a:spLocks noChangeArrowheads="1"/>
          </p:cNvSpPr>
          <p:nvPr/>
        </p:nvSpPr>
        <p:spPr bwMode="auto">
          <a:xfrm>
            <a:off x="2195958" y="5983289"/>
            <a:ext cx="5446712" cy="646112"/>
          </a:xfrm>
          <a:prstGeom prst="rect">
            <a:avLst/>
          </a:prstGeom>
          <a:noFill/>
          <a:ln w="9525">
            <a:noFill/>
            <a:miter lim="800000"/>
            <a:headEnd/>
            <a:tailEnd/>
          </a:ln>
        </p:spPr>
        <p:txBody>
          <a:bodyPr>
            <a:spAutoFit/>
          </a:bodyPr>
          <a:lstStyle/>
          <a:p>
            <a:r>
              <a:rPr lang="en-US" dirty="0">
                <a:latin typeface="Calibri" pitchFamily="34" charset="0"/>
              </a:rPr>
              <a:t>There is not a one-size-fits-all solution to deal with ADHD. You have to find out what is working for you.</a:t>
            </a:r>
          </a:p>
        </p:txBody>
      </p:sp>
      <p:pic>
        <p:nvPicPr>
          <p:cNvPr id="6" name="Picture 5">
            <a:extLst>
              <a:ext uri="{FF2B5EF4-FFF2-40B4-BE49-F238E27FC236}">
                <a16:creationId xmlns:a16="http://schemas.microsoft.com/office/drawing/2014/main" id="{ED4353E3-9593-7922-DCD4-254AB8F60136}"/>
              </a:ext>
            </a:extLst>
          </p:cNvPr>
          <p:cNvPicPr>
            <a:picLocks noChangeAspect="1"/>
          </p:cNvPicPr>
          <p:nvPr/>
        </p:nvPicPr>
        <p:blipFill>
          <a:blip r:embed="rId3"/>
          <a:stretch>
            <a:fillRect/>
          </a:stretch>
        </p:blipFill>
        <p:spPr>
          <a:xfrm>
            <a:off x="8388350" y="6037078"/>
            <a:ext cx="523640" cy="478106"/>
          </a:xfrm>
          <a:prstGeom prst="rect">
            <a:avLst/>
          </a:prstGeom>
        </p:spPr>
      </p:pic>
    </p:spTree>
    <p:extLst>
      <p:ext uri="{BB962C8B-B14F-4D97-AF65-F5344CB8AC3E}">
        <p14:creationId xmlns:p14="http://schemas.microsoft.com/office/powerpoint/2010/main" val="50859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ubrik 1"/>
          <p:cNvSpPr>
            <a:spLocks noGrp="1"/>
          </p:cNvSpPr>
          <p:nvPr>
            <p:ph type="title"/>
          </p:nvPr>
        </p:nvSpPr>
        <p:spPr>
          <a:xfrm>
            <a:off x="1223496" y="943534"/>
            <a:ext cx="6346078" cy="711359"/>
          </a:xfrm>
        </p:spPr>
        <p:txBody>
          <a:bodyPr/>
          <a:lstStyle/>
          <a:p>
            <a:pPr algn="ctr"/>
            <a:r>
              <a:rPr lang="en-US" dirty="0"/>
              <a:t>Positive ADHD characteristics </a:t>
            </a:r>
          </a:p>
        </p:txBody>
      </p:sp>
      <p:graphicFrame>
        <p:nvGraphicFramePr>
          <p:cNvPr id="3" name="Shape 727"/>
          <p:cNvGraphicFramePr/>
          <p:nvPr>
            <p:extLst>
              <p:ext uri="{D42A27DB-BD31-4B8C-83A1-F6EECF244321}">
                <p14:modId xmlns:p14="http://schemas.microsoft.com/office/powerpoint/2010/main" val="2091706780"/>
              </p:ext>
            </p:extLst>
          </p:nvPr>
        </p:nvGraphicFramePr>
        <p:xfrm>
          <a:off x="1845048" y="2336847"/>
          <a:ext cx="5724526" cy="4229104"/>
        </p:xfrm>
        <a:graphic>
          <a:graphicData uri="http://schemas.openxmlformats.org/drawingml/2006/table">
            <a:tbl>
              <a:tblPr firstRow="1" bandRow="1">
                <a:noFill/>
              </a:tblPr>
              <a:tblGrid>
                <a:gridCol w="2660894">
                  <a:extLst>
                    <a:ext uri="{9D8B030D-6E8A-4147-A177-3AD203B41FA5}">
                      <a16:colId xmlns:a16="http://schemas.microsoft.com/office/drawing/2014/main" val="20000"/>
                    </a:ext>
                  </a:extLst>
                </a:gridCol>
                <a:gridCol w="3063632">
                  <a:extLst>
                    <a:ext uri="{9D8B030D-6E8A-4147-A177-3AD203B41FA5}">
                      <a16:colId xmlns:a16="http://schemas.microsoft.com/office/drawing/2014/main" val="20001"/>
                    </a:ext>
                  </a:extLst>
                </a:gridCol>
              </a:tblGrid>
              <a:tr h="4229103">
                <a:tc>
                  <a:txBody>
                    <a:bodyPr/>
                    <a:lstStyle/>
                    <a:p>
                      <a:pPr marL="107950" lvl="0" indent="0" algn="ctr" rtl="0">
                        <a:buClr>
                          <a:schemeClr val="dk1"/>
                        </a:buClr>
                        <a:buSzPct val="98958"/>
                        <a:buFont typeface="Arial"/>
                        <a:buNone/>
                      </a:pPr>
                      <a:r>
                        <a:rPr lang="en" sz="2100" b="1" dirty="0">
                          <a:solidFill>
                            <a:srgbClr val="C00000"/>
                          </a:solidFill>
                        </a:rPr>
                        <a:t>Creative</a:t>
                      </a:r>
                      <a:endParaRPr lang="sv-SE" sz="2100" b="1" dirty="0">
                        <a:solidFill>
                          <a:srgbClr val="FFC000"/>
                        </a:solidFill>
                      </a:endParaRPr>
                    </a:p>
                    <a:p>
                      <a:pPr marL="107950" lvl="0" indent="0" algn="ctr" rtl="0">
                        <a:buClr>
                          <a:schemeClr val="dk1"/>
                        </a:buClr>
                        <a:buSzPct val="98958"/>
                        <a:buFont typeface="Arial"/>
                        <a:buNone/>
                      </a:pPr>
                      <a:r>
                        <a:rPr lang="en" sz="2100" b="1" dirty="0">
                          <a:solidFill>
                            <a:srgbClr val="FF0000"/>
                          </a:solidFill>
                        </a:rPr>
                        <a:t>Artistic</a:t>
                      </a:r>
                      <a:endParaRPr lang="sv-SE" sz="2100" b="1" dirty="0">
                        <a:solidFill>
                          <a:srgbClr val="FF0000"/>
                        </a:solidFill>
                      </a:endParaRPr>
                    </a:p>
                    <a:p>
                      <a:pPr marL="107950" lvl="0" indent="0" algn="ctr" rtl="0">
                        <a:buClr>
                          <a:schemeClr val="dk1"/>
                        </a:buClr>
                        <a:buSzPct val="98958"/>
                        <a:buFont typeface="Arial"/>
                        <a:buNone/>
                      </a:pPr>
                      <a:r>
                        <a:rPr lang="en" sz="2100" b="1" dirty="0">
                          <a:solidFill>
                            <a:srgbClr val="FFC000"/>
                          </a:solidFill>
                        </a:rPr>
                        <a:t>Intuitive</a:t>
                      </a:r>
                    </a:p>
                    <a:p>
                      <a:pPr marL="107950" lvl="0" indent="0" algn="ctr" rtl="0">
                        <a:buClr>
                          <a:schemeClr val="dk1"/>
                        </a:buClr>
                        <a:buSzPct val="98958"/>
                        <a:buFont typeface="Arial"/>
                        <a:buNone/>
                      </a:pPr>
                      <a:r>
                        <a:rPr lang="en" sz="2100" b="1" dirty="0">
                          <a:solidFill>
                            <a:srgbClr val="92D050"/>
                          </a:solidFill>
                        </a:rPr>
                        <a:t>  Imaginative</a:t>
                      </a:r>
                      <a:endParaRPr lang="sv-SE" sz="2100" b="1" dirty="0">
                        <a:solidFill>
                          <a:srgbClr val="92D050"/>
                        </a:solidFill>
                      </a:endParaRPr>
                    </a:p>
                    <a:p>
                      <a:pPr marL="107950" lvl="0" indent="0" algn="ctr" rtl="0">
                        <a:buClr>
                          <a:schemeClr val="dk1"/>
                        </a:buClr>
                        <a:buSzPct val="98958"/>
                        <a:buFont typeface="Arial"/>
                        <a:buNone/>
                      </a:pPr>
                      <a:r>
                        <a:rPr lang="en" sz="2100" b="1" dirty="0">
                          <a:solidFill>
                            <a:srgbClr val="00B050"/>
                          </a:solidFill>
                        </a:rPr>
                        <a:t>Visionary</a:t>
                      </a:r>
                      <a:endParaRPr lang="sv-SE" sz="2100" b="1" dirty="0">
                        <a:solidFill>
                          <a:srgbClr val="00B050"/>
                        </a:solidFill>
                      </a:endParaRPr>
                    </a:p>
                    <a:p>
                      <a:pPr marL="107950" lvl="0" indent="0" algn="ctr" rtl="0">
                        <a:buClr>
                          <a:schemeClr val="dk1"/>
                        </a:buClr>
                        <a:buSzPct val="98958"/>
                        <a:buFont typeface="Arial"/>
                        <a:buNone/>
                      </a:pPr>
                      <a:r>
                        <a:rPr lang="en" sz="2100" b="1" dirty="0">
                          <a:solidFill>
                            <a:srgbClr val="006600"/>
                          </a:solidFill>
                        </a:rPr>
                        <a:t>Risk</a:t>
                      </a:r>
                      <a:r>
                        <a:rPr lang="sv-SE" sz="2100" b="1" dirty="0">
                          <a:solidFill>
                            <a:srgbClr val="006600"/>
                          </a:solidFill>
                        </a:rPr>
                        <a:t> </a:t>
                      </a:r>
                      <a:r>
                        <a:rPr lang="en" sz="2100" b="1" dirty="0">
                          <a:solidFill>
                            <a:srgbClr val="006600"/>
                          </a:solidFill>
                        </a:rPr>
                        <a:t>taker</a:t>
                      </a:r>
                      <a:endParaRPr lang="sv-SE" sz="2100" b="1" dirty="0">
                        <a:solidFill>
                          <a:srgbClr val="006600"/>
                        </a:solidFill>
                      </a:endParaRPr>
                    </a:p>
                    <a:p>
                      <a:pPr marL="107950" lvl="0" indent="0" algn="ctr" rtl="0">
                        <a:buClr>
                          <a:schemeClr val="dk1"/>
                        </a:buClr>
                        <a:buSzPct val="98958"/>
                        <a:buFont typeface="Arial"/>
                        <a:buNone/>
                      </a:pPr>
                      <a:r>
                        <a:rPr lang="en" sz="2100" b="1" dirty="0">
                          <a:solidFill>
                            <a:srgbClr val="00B0F0"/>
                          </a:solidFill>
                        </a:rPr>
                        <a:t>Inventiv</a:t>
                      </a:r>
                      <a:r>
                        <a:rPr lang="sv-SE" sz="2100" b="1" dirty="0">
                          <a:solidFill>
                            <a:srgbClr val="00B0F0"/>
                          </a:solidFill>
                        </a:rPr>
                        <a:t>e</a:t>
                      </a:r>
                    </a:p>
                    <a:p>
                      <a:pPr marL="107950" lvl="0" indent="0" algn="ctr" rtl="0">
                        <a:buClr>
                          <a:schemeClr val="dk1"/>
                        </a:buClr>
                        <a:buSzPct val="98958"/>
                        <a:buFont typeface="Arial"/>
                        <a:buNone/>
                      </a:pPr>
                      <a:r>
                        <a:rPr lang="en" sz="2100" b="1" dirty="0">
                          <a:solidFill>
                            <a:srgbClr val="0070C0"/>
                          </a:solidFill>
                        </a:rPr>
                        <a:t>Sensitive</a:t>
                      </a:r>
                      <a:endParaRPr lang="sv-SE" sz="2100" b="1" dirty="0">
                        <a:solidFill>
                          <a:srgbClr val="0070C0"/>
                        </a:solidFill>
                      </a:endParaRPr>
                    </a:p>
                    <a:p>
                      <a:pPr marL="107950" lvl="0" indent="0" algn="ctr" rtl="0">
                        <a:buClr>
                          <a:schemeClr val="dk1"/>
                        </a:buClr>
                        <a:buSzPct val="98958"/>
                        <a:buFont typeface="Arial"/>
                        <a:buNone/>
                      </a:pPr>
                      <a:r>
                        <a:rPr lang="en" sz="2100" b="1" dirty="0">
                          <a:solidFill>
                            <a:srgbClr val="002060"/>
                          </a:solidFill>
                        </a:rPr>
                        <a:t>Persistent</a:t>
                      </a:r>
                      <a:endParaRPr lang="sv-SE" sz="2100" b="1" dirty="0">
                        <a:solidFill>
                          <a:srgbClr val="002060"/>
                        </a:solidFill>
                      </a:endParaRPr>
                    </a:p>
                    <a:p>
                      <a:pPr marL="107950" lvl="0" indent="0" algn="ctr" rtl="0">
                        <a:buClr>
                          <a:schemeClr val="dk1"/>
                        </a:buClr>
                        <a:buSzPct val="98958"/>
                        <a:buFont typeface="Arial"/>
                        <a:buNone/>
                      </a:pPr>
                      <a:r>
                        <a:rPr lang="en" sz="2100" b="1" dirty="0">
                          <a:solidFill>
                            <a:srgbClr val="FF33CC"/>
                          </a:solidFill>
                        </a:rPr>
                        <a:t>Adventurous</a:t>
                      </a:r>
                      <a:endParaRPr lang="sv-SE" sz="2100" b="1" dirty="0">
                        <a:solidFill>
                          <a:srgbClr val="FF33CC"/>
                        </a:solidFill>
                      </a:endParaRPr>
                    </a:p>
                    <a:p>
                      <a:pPr marL="107950" lvl="0" indent="0" algn="ctr" rtl="0">
                        <a:buClr>
                          <a:schemeClr val="dk1"/>
                        </a:buClr>
                        <a:buSzPct val="98958"/>
                        <a:buFont typeface="Arial"/>
                        <a:buNone/>
                      </a:pPr>
                      <a:r>
                        <a:rPr lang="en" sz="2100" b="1" dirty="0">
                          <a:solidFill>
                            <a:srgbClr val="7030A0"/>
                          </a:solidFill>
                        </a:rPr>
                        <a:t>Spontaneous</a:t>
                      </a:r>
                      <a:endParaRPr lang="sv-SE" sz="2100" b="1" dirty="0">
                        <a:solidFill>
                          <a:srgbClr val="7030A0"/>
                        </a:solidFill>
                      </a:endParaRPr>
                    </a:p>
                    <a:p>
                      <a:pPr marL="107950" lvl="0" indent="0" algn="ctr" rtl="0">
                        <a:buClr>
                          <a:schemeClr val="dk1"/>
                        </a:buClr>
                        <a:buSzPct val="98958"/>
                        <a:buFont typeface="Arial"/>
                        <a:buNone/>
                      </a:pPr>
                      <a:r>
                        <a:rPr lang="en" sz="2100" b="1" dirty="0">
                          <a:solidFill>
                            <a:schemeClr val="dk1"/>
                          </a:solidFill>
                        </a:rPr>
                        <a:t>Social</a:t>
                      </a:r>
                    </a:p>
                  </a:txBody>
                  <a:tcPr marL="68586" marR="68586" marT="34292" marB="3429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07950" lvl="0" indent="0" algn="ctr" rtl="0">
                        <a:buClr>
                          <a:schemeClr val="dk1"/>
                        </a:buClr>
                        <a:buSzPct val="98958"/>
                        <a:buFont typeface="Arial"/>
                        <a:buNone/>
                      </a:pPr>
                      <a:r>
                        <a:rPr lang="en" sz="2100" b="1" dirty="0">
                          <a:solidFill>
                            <a:srgbClr val="C00000"/>
                          </a:solidFill>
                        </a:rPr>
                        <a:t>Loving</a:t>
                      </a:r>
                      <a:endParaRPr lang="sv-SE" sz="2100" b="1" dirty="0">
                        <a:solidFill>
                          <a:srgbClr val="C00000"/>
                        </a:solidFill>
                      </a:endParaRPr>
                    </a:p>
                    <a:p>
                      <a:pPr marL="107950" lvl="0" indent="0" algn="ctr" rtl="0">
                        <a:buClr>
                          <a:schemeClr val="dk1"/>
                        </a:buClr>
                        <a:buSzPct val="98958"/>
                        <a:buFont typeface="Arial"/>
                        <a:buNone/>
                      </a:pPr>
                      <a:r>
                        <a:rPr lang="en" sz="2100" b="1" dirty="0">
                          <a:solidFill>
                            <a:srgbClr val="FF0000"/>
                          </a:solidFill>
                        </a:rPr>
                        <a:t>Sense of Humor</a:t>
                      </a:r>
                      <a:endParaRPr lang="sv-SE" sz="2100" b="1" dirty="0">
                        <a:solidFill>
                          <a:srgbClr val="FF0000"/>
                        </a:solidFill>
                      </a:endParaRPr>
                    </a:p>
                    <a:p>
                      <a:pPr marL="107950" lvl="0" indent="0" algn="ctr" rtl="0">
                        <a:buClr>
                          <a:schemeClr val="dk1"/>
                        </a:buClr>
                        <a:buSzPct val="98958"/>
                        <a:buFont typeface="Arial"/>
                        <a:buNone/>
                      </a:pPr>
                      <a:r>
                        <a:rPr lang="en" sz="2100" b="1" dirty="0">
                          <a:solidFill>
                            <a:srgbClr val="FFC000"/>
                          </a:solidFill>
                        </a:rPr>
                        <a:t>Entertaining</a:t>
                      </a:r>
                      <a:endParaRPr lang="sv-SE" sz="2100" b="1" dirty="0">
                        <a:solidFill>
                          <a:srgbClr val="FFC000"/>
                        </a:solidFill>
                      </a:endParaRPr>
                    </a:p>
                    <a:p>
                      <a:pPr marL="107950" lvl="0" indent="0" algn="ctr" rtl="0">
                        <a:buClr>
                          <a:schemeClr val="dk1"/>
                        </a:buClr>
                        <a:buSzPct val="98958"/>
                        <a:buFont typeface="Arial"/>
                        <a:buNone/>
                      </a:pPr>
                      <a:r>
                        <a:rPr lang="en" sz="2100" b="1" dirty="0">
                          <a:solidFill>
                            <a:srgbClr val="92D050"/>
                          </a:solidFill>
                        </a:rPr>
                        <a:t>Energetic</a:t>
                      </a:r>
                      <a:endParaRPr lang="sv-SE" sz="2100" b="1" dirty="0">
                        <a:solidFill>
                          <a:srgbClr val="92D050"/>
                        </a:solidFill>
                      </a:endParaRPr>
                    </a:p>
                    <a:p>
                      <a:pPr marL="107950" lvl="0" indent="0" algn="ctr" rtl="0">
                        <a:buClr>
                          <a:schemeClr val="dk1"/>
                        </a:buClr>
                        <a:buSzPct val="98958"/>
                        <a:buFont typeface="Arial"/>
                        <a:buNone/>
                      </a:pPr>
                      <a:r>
                        <a:rPr lang="en" sz="2100" b="1" dirty="0">
                          <a:solidFill>
                            <a:srgbClr val="00B050"/>
                          </a:solidFill>
                        </a:rPr>
                        <a:t>Helpful</a:t>
                      </a:r>
                      <a:endParaRPr lang="sv-SE" sz="2100" b="1" dirty="0">
                        <a:solidFill>
                          <a:srgbClr val="00B050"/>
                        </a:solidFill>
                      </a:endParaRPr>
                    </a:p>
                    <a:p>
                      <a:pPr marL="107950" lvl="0" indent="0" algn="ctr" rtl="0">
                        <a:buClr>
                          <a:schemeClr val="dk1"/>
                        </a:buClr>
                        <a:buSzPct val="98958"/>
                        <a:buFont typeface="Arial"/>
                        <a:buNone/>
                      </a:pPr>
                      <a:r>
                        <a:rPr lang="en" sz="2100" b="1" dirty="0">
                          <a:solidFill>
                            <a:srgbClr val="006600"/>
                          </a:solidFill>
                        </a:rPr>
                        <a:t>Out-of-the-box thinker</a:t>
                      </a:r>
                      <a:endParaRPr lang="sv-SE" sz="2100" b="1" dirty="0">
                        <a:solidFill>
                          <a:srgbClr val="006600"/>
                        </a:solidFill>
                      </a:endParaRPr>
                    </a:p>
                    <a:p>
                      <a:pPr marL="107950" lvl="0" indent="0" algn="ctr" rtl="0">
                        <a:buClr>
                          <a:schemeClr val="dk1"/>
                        </a:buClr>
                        <a:buSzPct val="98958"/>
                        <a:buFont typeface="Arial"/>
                        <a:buNone/>
                      </a:pPr>
                      <a:r>
                        <a:rPr lang="en" sz="2100" b="1" dirty="0">
                          <a:solidFill>
                            <a:srgbClr val="00B0F0"/>
                          </a:solidFill>
                        </a:rPr>
                        <a:t>Passionate</a:t>
                      </a:r>
                      <a:endParaRPr lang="sv-SE" sz="2100" b="1" dirty="0">
                        <a:solidFill>
                          <a:srgbClr val="00B0F0"/>
                        </a:solidFill>
                      </a:endParaRPr>
                    </a:p>
                    <a:p>
                      <a:pPr marL="107950" lvl="0" indent="0" algn="ctr" rtl="0">
                        <a:buClr>
                          <a:schemeClr val="dk1"/>
                        </a:buClr>
                        <a:buSzPct val="98958"/>
                        <a:buFont typeface="Arial"/>
                        <a:buNone/>
                      </a:pPr>
                      <a:r>
                        <a:rPr lang="en" sz="2100" b="1" dirty="0">
                          <a:solidFill>
                            <a:srgbClr val="0070C0"/>
                          </a:solidFill>
                        </a:rPr>
                        <a:t>Empathetic</a:t>
                      </a:r>
                      <a:endParaRPr lang="sv-SE" sz="2100" b="1" dirty="0">
                        <a:solidFill>
                          <a:srgbClr val="0070C0"/>
                        </a:solidFill>
                      </a:endParaRPr>
                    </a:p>
                    <a:p>
                      <a:pPr marL="107950" lvl="0" indent="0" algn="ctr" rtl="0">
                        <a:buClr>
                          <a:schemeClr val="dk1"/>
                        </a:buClr>
                        <a:buSzPct val="98958"/>
                        <a:buFont typeface="Arial"/>
                        <a:buNone/>
                      </a:pPr>
                      <a:r>
                        <a:rPr lang="en" sz="2100" b="1" dirty="0">
                          <a:solidFill>
                            <a:srgbClr val="002060"/>
                          </a:solidFill>
                        </a:rPr>
                        <a:t>Gregarious</a:t>
                      </a:r>
                      <a:endParaRPr lang="sv-SE" sz="2100" b="1" dirty="0">
                        <a:solidFill>
                          <a:srgbClr val="002060"/>
                        </a:solidFill>
                      </a:endParaRPr>
                    </a:p>
                    <a:p>
                      <a:pPr marL="107950" lvl="0" indent="0" algn="ctr" rtl="0">
                        <a:buClr>
                          <a:schemeClr val="dk1"/>
                        </a:buClr>
                        <a:buSzPct val="98958"/>
                        <a:buFont typeface="Arial"/>
                        <a:buNone/>
                      </a:pPr>
                      <a:r>
                        <a:rPr lang="en" sz="2100" b="1" dirty="0">
                          <a:solidFill>
                            <a:srgbClr val="FF33CC"/>
                          </a:solidFill>
                        </a:rPr>
                        <a:t>Compassionate</a:t>
                      </a:r>
                      <a:endParaRPr lang="sv-SE" sz="2100" b="1" dirty="0">
                        <a:solidFill>
                          <a:srgbClr val="FF33CC"/>
                        </a:solidFill>
                      </a:endParaRPr>
                    </a:p>
                    <a:p>
                      <a:pPr marL="107950" lvl="0" indent="0" algn="ctr" rtl="0">
                        <a:buClr>
                          <a:schemeClr val="dk1"/>
                        </a:buClr>
                        <a:buSzPct val="98958"/>
                        <a:buFont typeface="Arial"/>
                        <a:buNone/>
                      </a:pPr>
                      <a:r>
                        <a:rPr lang="en" sz="2100" b="1" dirty="0">
                          <a:solidFill>
                            <a:srgbClr val="7030A0"/>
                          </a:solidFill>
                        </a:rPr>
                        <a:t>Open Minded</a:t>
                      </a:r>
                      <a:endParaRPr lang="sv-SE" sz="2100" b="1" dirty="0">
                        <a:solidFill>
                          <a:srgbClr val="7030A0"/>
                        </a:solidFill>
                      </a:endParaRPr>
                    </a:p>
                    <a:p>
                      <a:pPr marL="107950" lvl="0" indent="0" algn="ctr" rtl="0">
                        <a:buClr>
                          <a:schemeClr val="dk1"/>
                        </a:buClr>
                        <a:buSzPct val="98958"/>
                        <a:buFont typeface="Arial"/>
                        <a:buNone/>
                      </a:pPr>
                      <a:r>
                        <a:rPr lang="en" sz="2100" b="1" dirty="0">
                          <a:solidFill>
                            <a:schemeClr val="dk1"/>
                          </a:solidFill>
                        </a:rPr>
                        <a:t>Hardworking</a:t>
                      </a:r>
                    </a:p>
                  </a:txBody>
                  <a:tcPr marL="68586" marR="68586" marT="34292" marB="3429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28399275-2AFA-1EEE-D457-F949F0EEEFD9}"/>
              </a:ext>
            </a:extLst>
          </p:cNvPr>
          <p:cNvSpPr/>
          <p:nvPr/>
        </p:nvSpPr>
        <p:spPr>
          <a:xfrm>
            <a:off x="106819" y="6455835"/>
            <a:ext cx="1249015" cy="402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537C-FF03-4D75-9B18-0CC8C147ABD5}"/>
              </a:ext>
            </a:extLst>
          </p:cNvPr>
          <p:cNvSpPr>
            <a:spLocks noGrp="1"/>
          </p:cNvSpPr>
          <p:nvPr>
            <p:ph type="title"/>
          </p:nvPr>
        </p:nvSpPr>
        <p:spPr/>
        <p:txBody>
          <a:bodyPr/>
          <a:lstStyle/>
          <a:p>
            <a:pPr algn="ctr"/>
            <a:r>
              <a:rPr lang="en-US"/>
              <a:t>Famous People with ADHD</a:t>
            </a:r>
          </a:p>
        </p:txBody>
      </p:sp>
      <p:sp>
        <p:nvSpPr>
          <p:cNvPr id="3" name="Content Placeholder 2">
            <a:extLst>
              <a:ext uri="{FF2B5EF4-FFF2-40B4-BE49-F238E27FC236}">
                <a16:creationId xmlns:a16="http://schemas.microsoft.com/office/drawing/2014/main" id="{E7D89CA6-825E-467F-9AC2-F0EA5333A540}"/>
              </a:ext>
            </a:extLst>
          </p:cNvPr>
          <p:cNvSpPr>
            <a:spLocks noGrp="1"/>
          </p:cNvSpPr>
          <p:nvPr>
            <p:ph sz="half" idx="1"/>
          </p:nvPr>
        </p:nvSpPr>
        <p:spPr/>
        <p:txBody>
          <a:bodyPr>
            <a:normAutofit lnSpcReduction="10000"/>
          </a:bodyPr>
          <a:lstStyle/>
          <a:p>
            <a:r>
              <a:rPr lang="en-US"/>
              <a:t>Simone Biles </a:t>
            </a:r>
          </a:p>
          <a:p>
            <a:r>
              <a:rPr lang="en-US"/>
              <a:t>Michael Phelps</a:t>
            </a:r>
          </a:p>
          <a:p>
            <a:r>
              <a:rPr lang="en-US"/>
              <a:t>Justin Timberlake</a:t>
            </a:r>
          </a:p>
          <a:p>
            <a:r>
              <a:rPr lang="en-US"/>
              <a:t>will.i.am</a:t>
            </a:r>
          </a:p>
          <a:p>
            <a:r>
              <a:rPr lang="en-US"/>
              <a:t>Adam Levine</a:t>
            </a:r>
          </a:p>
          <a:p>
            <a:r>
              <a:rPr lang="en-US"/>
              <a:t>Howie Mandel</a:t>
            </a:r>
          </a:p>
          <a:p>
            <a:r>
              <a:rPr lang="en-US"/>
              <a:t>James Carvel</a:t>
            </a:r>
          </a:p>
          <a:p>
            <a:r>
              <a:rPr lang="en-US"/>
              <a:t>Ty Pennington</a:t>
            </a:r>
          </a:p>
          <a:p>
            <a:r>
              <a:rPr lang="en-US"/>
              <a:t>Karina Smirnoff</a:t>
            </a:r>
          </a:p>
          <a:p>
            <a:endParaRPr lang="en-US"/>
          </a:p>
        </p:txBody>
      </p:sp>
      <p:sp>
        <p:nvSpPr>
          <p:cNvPr id="4" name="Content Placeholder 3">
            <a:extLst>
              <a:ext uri="{FF2B5EF4-FFF2-40B4-BE49-F238E27FC236}">
                <a16:creationId xmlns:a16="http://schemas.microsoft.com/office/drawing/2014/main" id="{F529F7C0-E87D-4884-9301-3DB949B46A50}"/>
              </a:ext>
            </a:extLst>
          </p:cNvPr>
          <p:cNvSpPr>
            <a:spLocks noGrp="1"/>
          </p:cNvSpPr>
          <p:nvPr>
            <p:ph sz="half" idx="2"/>
          </p:nvPr>
        </p:nvSpPr>
        <p:spPr/>
        <p:txBody>
          <a:bodyPr>
            <a:normAutofit lnSpcReduction="10000"/>
          </a:bodyPr>
          <a:lstStyle/>
          <a:p>
            <a:r>
              <a:rPr lang="en-US"/>
              <a:t>Glen Beck</a:t>
            </a:r>
          </a:p>
          <a:p>
            <a:r>
              <a:rPr lang="en-US"/>
              <a:t>Terry Bradshaw</a:t>
            </a:r>
          </a:p>
          <a:p>
            <a:r>
              <a:rPr lang="en-US"/>
              <a:t>Paris Hilton</a:t>
            </a:r>
          </a:p>
          <a:p>
            <a:r>
              <a:rPr lang="en-US"/>
              <a:t>Emma Watson</a:t>
            </a:r>
          </a:p>
          <a:p>
            <a:r>
              <a:rPr lang="en-US"/>
              <a:t>Ryan Gosling</a:t>
            </a:r>
          </a:p>
          <a:p>
            <a:r>
              <a:rPr lang="en-US"/>
              <a:t>Britney Spears</a:t>
            </a:r>
          </a:p>
          <a:p>
            <a:r>
              <a:rPr lang="en-US"/>
              <a:t>Liv Tyler</a:t>
            </a:r>
          </a:p>
          <a:p>
            <a:r>
              <a:rPr lang="en-US"/>
              <a:t>Carrie Underwood</a:t>
            </a:r>
          </a:p>
          <a:p>
            <a:r>
              <a:rPr lang="en-US"/>
              <a:t>Solange Knowles</a:t>
            </a:r>
          </a:p>
        </p:txBody>
      </p:sp>
      <p:sp>
        <p:nvSpPr>
          <p:cNvPr id="5" name="Rectangle 4">
            <a:extLst>
              <a:ext uri="{FF2B5EF4-FFF2-40B4-BE49-F238E27FC236}">
                <a16:creationId xmlns:a16="http://schemas.microsoft.com/office/drawing/2014/main" id="{C280C15A-488E-58F1-5360-CCC15B3594CA}"/>
              </a:ext>
            </a:extLst>
          </p:cNvPr>
          <p:cNvSpPr/>
          <p:nvPr/>
        </p:nvSpPr>
        <p:spPr>
          <a:xfrm>
            <a:off x="106819" y="6400801"/>
            <a:ext cx="12490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385293-6635-34F0-BF6A-E3B92A46ADD6}"/>
              </a:ext>
            </a:extLst>
          </p:cNvPr>
          <p:cNvPicPr>
            <a:picLocks noChangeAspect="1"/>
          </p:cNvPicPr>
          <p:nvPr/>
        </p:nvPicPr>
        <p:blipFill>
          <a:blip r:embed="rId3"/>
          <a:stretch>
            <a:fillRect/>
          </a:stretch>
        </p:blipFill>
        <p:spPr>
          <a:xfrm>
            <a:off x="8304090" y="6094494"/>
            <a:ext cx="584200" cy="533400"/>
          </a:xfrm>
          <a:prstGeom prst="rect">
            <a:avLst/>
          </a:prstGeom>
        </p:spPr>
      </p:pic>
    </p:spTree>
    <p:extLst>
      <p:ext uri="{BB962C8B-B14F-4D97-AF65-F5344CB8AC3E}">
        <p14:creationId xmlns:p14="http://schemas.microsoft.com/office/powerpoint/2010/main" val="41706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19AD37-9EA1-4A71-B32A-0AC1BC135CD9}"/>
              </a:ext>
            </a:extLst>
          </p:cNvPr>
          <p:cNvSpPr>
            <a:spLocks noGrp="1"/>
          </p:cNvSpPr>
          <p:nvPr>
            <p:ph type="title"/>
          </p:nvPr>
        </p:nvSpPr>
        <p:spPr>
          <a:xfrm>
            <a:off x="1250591" y="676290"/>
            <a:ext cx="6346078" cy="711359"/>
          </a:xfrm>
        </p:spPr>
        <p:txBody>
          <a:bodyPr/>
          <a:lstStyle/>
          <a:p>
            <a:r>
              <a:rPr lang="en-US" dirty="0"/>
              <a:t>Some Famous ADHD faces…</a:t>
            </a:r>
          </a:p>
        </p:txBody>
      </p:sp>
      <p:pic>
        <p:nvPicPr>
          <p:cNvPr id="9" name="Picture 8">
            <a:extLst>
              <a:ext uri="{FF2B5EF4-FFF2-40B4-BE49-F238E27FC236}">
                <a16:creationId xmlns:a16="http://schemas.microsoft.com/office/drawing/2014/main" id="{FAD8D6AF-BF3C-43FA-AFFF-7890E7AEA155}"/>
              </a:ext>
            </a:extLst>
          </p:cNvPr>
          <p:cNvPicPr>
            <a:picLocks noChangeAspect="1"/>
          </p:cNvPicPr>
          <p:nvPr/>
        </p:nvPicPr>
        <p:blipFill>
          <a:blip r:embed="rId2"/>
          <a:stretch>
            <a:fillRect/>
          </a:stretch>
        </p:blipFill>
        <p:spPr>
          <a:xfrm>
            <a:off x="542222" y="1517420"/>
            <a:ext cx="2127531" cy="1668976"/>
          </a:xfrm>
          <a:prstGeom prst="rect">
            <a:avLst/>
          </a:prstGeom>
        </p:spPr>
      </p:pic>
      <p:pic>
        <p:nvPicPr>
          <p:cNvPr id="11" name="Picture 10">
            <a:extLst>
              <a:ext uri="{FF2B5EF4-FFF2-40B4-BE49-F238E27FC236}">
                <a16:creationId xmlns:a16="http://schemas.microsoft.com/office/drawing/2014/main" id="{49632B1A-07D1-4554-8476-4A2153C05709}"/>
              </a:ext>
            </a:extLst>
          </p:cNvPr>
          <p:cNvPicPr>
            <a:picLocks noChangeAspect="1"/>
          </p:cNvPicPr>
          <p:nvPr/>
        </p:nvPicPr>
        <p:blipFill>
          <a:blip r:embed="rId3"/>
          <a:stretch>
            <a:fillRect/>
          </a:stretch>
        </p:blipFill>
        <p:spPr>
          <a:xfrm>
            <a:off x="6771751" y="3264961"/>
            <a:ext cx="1649836" cy="1654295"/>
          </a:xfrm>
          <a:prstGeom prst="rect">
            <a:avLst/>
          </a:prstGeom>
        </p:spPr>
      </p:pic>
      <p:pic>
        <p:nvPicPr>
          <p:cNvPr id="13" name="Picture 12">
            <a:extLst>
              <a:ext uri="{FF2B5EF4-FFF2-40B4-BE49-F238E27FC236}">
                <a16:creationId xmlns:a16="http://schemas.microsoft.com/office/drawing/2014/main" id="{3A864EBC-035A-4A20-9688-6BB142C5BFC9}"/>
              </a:ext>
            </a:extLst>
          </p:cNvPr>
          <p:cNvPicPr>
            <a:picLocks noChangeAspect="1"/>
          </p:cNvPicPr>
          <p:nvPr/>
        </p:nvPicPr>
        <p:blipFill>
          <a:blip r:embed="rId4"/>
          <a:stretch>
            <a:fillRect/>
          </a:stretch>
        </p:blipFill>
        <p:spPr>
          <a:xfrm>
            <a:off x="4907118" y="3264961"/>
            <a:ext cx="1649835" cy="1658729"/>
          </a:xfrm>
          <a:prstGeom prst="rect">
            <a:avLst/>
          </a:prstGeom>
        </p:spPr>
      </p:pic>
      <p:pic>
        <p:nvPicPr>
          <p:cNvPr id="15" name="Picture 14">
            <a:extLst>
              <a:ext uri="{FF2B5EF4-FFF2-40B4-BE49-F238E27FC236}">
                <a16:creationId xmlns:a16="http://schemas.microsoft.com/office/drawing/2014/main" id="{83CDD978-780E-4590-92DD-93F8726C3036}"/>
              </a:ext>
            </a:extLst>
          </p:cNvPr>
          <p:cNvPicPr>
            <a:picLocks noChangeAspect="1"/>
          </p:cNvPicPr>
          <p:nvPr/>
        </p:nvPicPr>
        <p:blipFill>
          <a:blip r:embed="rId5"/>
          <a:stretch>
            <a:fillRect/>
          </a:stretch>
        </p:blipFill>
        <p:spPr>
          <a:xfrm>
            <a:off x="4691014" y="1430034"/>
            <a:ext cx="2125367" cy="1785308"/>
          </a:xfrm>
          <a:prstGeom prst="rect">
            <a:avLst/>
          </a:prstGeom>
        </p:spPr>
      </p:pic>
      <p:pic>
        <p:nvPicPr>
          <p:cNvPr id="17" name="Picture 16">
            <a:extLst>
              <a:ext uri="{FF2B5EF4-FFF2-40B4-BE49-F238E27FC236}">
                <a16:creationId xmlns:a16="http://schemas.microsoft.com/office/drawing/2014/main" id="{7319B3AF-461E-447E-B883-110FBC2EE77C}"/>
              </a:ext>
            </a:extLst>
          </p:cNvPr>
          <p:cNvPicPr>
            <a:picLocks noChangeAspect="1"/>
          </p:cNvPicPr>
          <p:nvPr/>
        </p:nvPicPr>
        <p:blipFill>
          <a:blip r:embed="rId6"/>
          <a:stretch>
            <a:fillRect/>
          </a:stretch>
        </p:blipFill>
        <p:spPr>
          <a:xfrm>
            <a:off x="6532842" y="5002976"/>
            <a:ext cx="1551697" cy="1668976"/>
          </a:xfrm>
          <a:prstGeom prst="rect">
            <a:avLst/>
          </a:prstGeom>
        </p:spPr>
      </p:pic>
      <p:pic>
        <p:nvPicPr>
          <p:cNvPr id="19" name="Picture 18">
            <a:extLst>
              <a:ext uri="{FF2B5EF4-FFF2-40B4-BE49-F238E27FC236}">
                <a16:creationId xmlns:a16="http://schemas.microsoft.com/office/drawing/2014/main" id="{61F5EBF4-C262-498F-BEC9-A52674A5AA4C}"/>
              </a:ext>
            </a:extLst>
          </p:cNvPr>
          <p:cNvPicPr>
            <a:picLocks noChangeAspect="1"/>
          </p:cNvPicPr>
          <p:nvPr/>
        </p:nvPicPr>
        <p:blipFill>
          <a:blip r:embed="rId7"/>
          <a:stretch>
            <a:fillRect/>
          </a:stretch>
        </p:blipFill>
        <p:spPr>
          <a:xfrm>
            <a:off x="2617564" y="1500676"/>
            <a:ext cx="1954436" cy="1566175"/>
          </a:xfrm>
          <a:prstGeom prst="rect">
            <a:avLst/>
          </a:prstGeom>
        </p:spPr>
      </p:pic>
      <p:pic>
        <p:nvPicPr>
          <p:cNvPr id="21" name="Picture 20">
            <a:extLst>
              <a:ext uri="{FF2B5EF4-FFF2-40B4-BE49-F238E27FC236}">
                <a16:creationId xmlns:a16="http://schemas.microsoft.com/office/drawing/2014/main" id="{E29A9417-22C8-464E-8FFA-A42291FAC6A5}"/>
              </a:ext>
            </a:extLst>
          </p:cNvPr>
          <p:cNvPicPr>
            <a:picLocks noChangeAspect="1"/>
          </p:cNvPicPr>
          <p:nvPr/>
        </p:nvPicPr>
        <p:blipFill>
          <a:blip r:embed="rId8"/>
          <a:stretch>
            <a:fillRect/>
          </a:stretch>
        </p:blipFill>
        <p:spPr>
          <a:xfrm>
            <a:off x="4572000" y="5002976"/>
            <a:ext cx="1742212" cy="1831050"/>
          </a:xfrm>
          <a:prstGeom prst="rect">
            <a:avLst/>
          </a:prstGeom>
        </p:spPr>
      </p:pic>
      <p:pic>
        <p:nvPicPr>
          <p:cNvPr id="23" name="Picture 22">
            <a:extLst>
              <a:ext uri="{FF2B5EF4-FFF2-40B4-BE49-F238E27FC236}">
                <a16:creationId xmlns:a16="http://schemas.microsoft.com/office/drawing/2014/main" id="{F8D1FB00-2475-4F57-BBCF-AF451ED55F78}"/>
              </a:ext>
            </a:extLst>
          </p:cNvPr>
          <p:cNvPicPr>
            <a:picLocks noChangeAspect="1"/>
          </p:cNvPicPr>
          <p:nvPr/>
        </p:nvPicPr>
        <p:blipFill>
          <a:blip r:embed="rId9"/>
          <a:stretch>
            <a:fillRect/>
          </a:stretch>
        </p:blipFill>
        <p:spPr>
          <a:xfrm>
            <a:off x="2626605" y="4899899"/>
            <a:ext cx="1648616" cy="1721685"/>
          </a:xfrm>
          <a:prstGeom prst="rect">
            <a:avLst/>
          </a:prstGeom>
        </p:spPr>
      </p:pic>
      <p:pic>
        <p:nvPicPr>
          <p:cNvPr id="25" name="Picture 24">
            <a:extLst>
              <a:ext uri="{FF2B5EF4-FFF2-40B4-BE49-F238E27FC236}">
                <a16:creationId xmlns:a16="http://schemas.microsoft.com/office/drawing/2014/main" id="{9C5C205B-0816-41D5-A537-AC8C8D0726B2}"/>
              </a:ext>
            </a:extLst>
          </p:cNvPr>
          <p:cNvPicPr>
            <a:picLocks noChangeAspect="1"/>
          </p:cNvPicPr>
          <p:nvPr/>
        </p:nvPicPr>
        <p:blipFill>
          <a:blip r:embed="rId10"/>
          <a:stretch>
            <a:fillRect/>
          </a:stretch>
        </p:blipFill>
        <p:spPr>
          <a:xfrm>
            <a:off x="585372" y="3138537"/>
            <a:ext cx="2041233" cy="1382890"/>
          </a:xfrm>
          <a:prstGeom prst="rect">
            <a:avLst/>
          </a:prstGeom>
        </p:spPr>
      </p:pic>
      <p:pic>
        <p:nvPicPr>
          <p:cNvPr id="27" name="Picture 26">
            <a:extLst>
              <a:ext uri="{FF2B5EF4-FFF2-40B4-BE49-F238E27FC236}">
                <a16:creationId xmlns:a16="http://schemas.microsoft.com/office/drawing/2014/main" id="{B7EF131A-D972-43F5-8BC1-44CF40F470F8}"/>
              </a:ext>
            </a:extLst>
          </p:cNvPr>
          <p:cNvPicPr>
            <a:picLocks noChangeAspect="1"/>
          </p:cNvPicPr>
          <p:nvPr/>
        </p:nvPicPr>
        <p:blipFill>
          <a:blip r:embed="rId11"/>
          <a:stretch>
            <a:fillRect/>
          </a:stretch>
        </p:blipFill>
        <p:spPr>
          <a:xfrm>
            <a:off x="643389" y="4593112"/>
            <a:ext cx="1828162" cy="1517334"/>
          </a:xfrm>
          <a:prstGeom prst="rect">
            <a:avLst/>
          </a:prstGeom>
        </p:spPr>
      </p:pic>
      <p:pic>
        <p:nvPicPr>
          <p:cNvPr id="29" name="Picture 28">
            <a:extLst>
              <a:ext uri="{FF2B5EF4-FFF2-40B4-BE49-F238E27FC236}">
                <a16:creationId xmlns:a16="http://schemas.microsoft.com/office/drawing/2014/main" id="{A060DBD1-B3A3-47AF-A569-5892DD055B26}"/>
              </a:ext>
            </a:extLst>
          </p:cNvPr>
          <p:cNvPicPr>
            <a:picLocks noChangeAspect="1"/>
          </p:cNvPicPr>
          <p:nvPr/>
        </p:nvPicPr>
        <p:blipFill>
          <a:blip r:embed="rId12"/>
          <a:stretch>
            <a:fillRect/>
          </a:stretch>
        </p:blipFill>
        <p:spPr>
          <a:xfrm>
            <a:off x="2841403" y="3157414"/>
            <a:ext cx="1742212" cy="1666074"/>
          </a:xfrm>
          <a:prstGeom prst="rect">
            <a:avLst/>
          </a:prstGeom>
        </p:spPr>
      </p:pic>
      <p:pic>
        <p:nvPicPr>
          <p:cNvPr id="31" name="Picture 30">
            <a:extLst>
              <a:ext uri="{FF2B5EF4-FFF2-40B4-BE49-F238E27FC236}">
                <a16:creationId xmlns:a16="http://schemas.microsoft.com/office/drawing/2014/main" id="{5B44CF3C-CB45-4BBD-893B-EA6AEB6CA558}"/>
              </a:ext>
            </a:extLst>
          </p:cNvPr>
          <p:cNvPicPr>
            <a:picLocks noChangeAspect="1"/>
          </p:cNvPicPr>
          <p:nvPr/>
        </p:nvPicPr>
        <p:blipFill>
          <a:blip r:embed="rId13"/>
          <a:stretch>
            <a:fillRect/>
          </a:stretch>
        </p:blipFill>
        <p:spPr>
          <a:xfrm>
            <a:off x="7026550" y="1437268"/>
            <a:ext cx="1773382" cy="1778074"/>
          </a:xfrm>
          <a:prstGeom prst="rect">
            <a:avLst/>
          </a:prstGeom>
        </p:spPr>
      </p:pic>
      <p:sp>
        <p:nvSpPr>
          <p:cNvPr id="2" name="Rectangle 1">
            <a:extLst>
              <a:ext uri="{FF2B5EF4-FFF2-40B4-BE49-F238E27FC236}">
                <a16:creationId xmlns:a16="http://schemas.microsoft.com/office/drawing/2014/main" id="{44EA220D-BDB2-6452-2964-5C62D6442297}"/>
              </a:ext>
            </a:extLst>
          </p:cNvPr>
          <p:cNvSpPr/>
          <p:nvPr/>
        </p:nvSpPr>
        <p:spPr>
          <a:xfrm>
            <a:off x="106819" y="6400801"/>
            <a:ext cx="12490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837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5" name="Group 73734">
            <a:extLst>
              <a:ext uri="{FF2B5EF4-FFF2-40B4-BE49-F238E27FC236}">
                <a16:creationId xmlns:a16="http://schemas.microsoft.com/office/drawing/2014/main" id="{4E7DB7BD-DE1A-4B9B-ABED-713D20FC7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73736" name="Rectangle 73735">
              <a:extLst>
                <a:ext uri="{FF2B5EF4-FFF2-40B4-BE49-F238E27FC236}">
                  <a16:creationId xmlns:a16="http://schemas.microsoft.com/office/drawing/2014/main" id="{38C1ABCC-0C17-410C-8FFB-A1FAF7F3E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737" name="Oval 73736">
              <a:extLst>
                <a:ext uri="{FF2B5EF4-FFF2-40B4-BE49-F238E27FC236}">
                  <a16:creationId xmlns:a16="http://schemas.microsoft.com/office/drawing/2014/main" id="{18BB1984-8C70-427F-8C07-42BB70B5B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738" name="Oval 73737">
              <a:extLst>
                <a:ext uri="{FF2B5EF4-FFF2-40B4-BE49-F238E27FC236}">
                  <a16:creationId xmlns:a16="http://schemas.microsoft.com/office/drawing/2014/main" id="{15FBFFB4-8FE2-490E-B149-843645F9B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739" name="Oval 73738">
              <a:extLst>
                <a:ext uri="{FF2B5EF4-FFF2-40B4-BE49-F238E27FC236}">
                  <a16:creationId xmlns:a16="http://schemas.microsoft.com/office/drawing/2014/main" id="{8FF157A5-E00A-463E-B8C1-540B28B0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740" name="Rectangle 73739">
              <a:extLst>
                <a:ext uri="{FF2B5EF4-FFF2-40B4-BE49-F238E27FC236}">
                  <a16:creationId xmlns:a16="http://schemas.microsoft.com/office/drawing/2014/main" id="{C7912D45-865E-499D-82DD-0C5B0BB7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741" name="Freeform 5">
              <a:extLst>
                <a:ext uri="{FF2B5EF4-FFF2-40B4-BE49-F238E27FC236}">
                  <a16:creationId xmlns:a16="http://schemas.microsoft.com/office/drawing/2014/main" id="{99468C92-45E9-4ADF-BAEE-21642A4C6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5639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73742" name="Freeform 5">
              <a:extLst>
                <a:ext uri="{FF2B5EF4-FFF2-40B4-BE49-F238E27FC236}">
                  <a16:creationId xmlns:a16="http://schemas.microsoft.com/office/drawing/2014/main" id="{29392CE4-0B4D-4F6A-8BDE-437332989E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475080"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73743" name="Freeform 5">
              <a:extLst>
                <a:ext uri="{FF2B5EF4-FFF2-40B4-BE49-F238E27FC236}">
                  <a16:creationId xmlns:a16="http://schemas.microsoft.com/office/drawing/2014/main" id="{F684B706-D543-43E5-9863-D1FC6B4F8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73729" name="Rubrik 1"/>
          <p:cNvSpPr>
            <a:spLocks noGrp="1"/>
          </p:cNvSpPr>
          <p:nvPr>
            <p:ph type="title"/>
          </p:nvPr>
        </p:nvSpPr>
        <p:spPr>
          <a:xfrm>
            <a:off x="534149" y="397328"/>
            <a:ext cx="4656974" cy="1622322"/>
          </a:xfrm>
        </p:spPr>
        <p:txBody>
          <a:bodyPr>
            <a:normAutofit/>
          </a:bodyPr>
          <a:lstStyle/>
          <a:p>
            <a:r>
              <a:rPr lang="en-US" dirty="0"/>
              <a:t>What is the next step?</a:t>
            </a:r>
            <a:endParaRPr lang="sv-SE" dirty="0"/>
          </a:p>
        </p:txBody>
      </p:sp>
      <p:sp>
        <p:nvSpPr>
          <p:cNvPr id="73730" name="Platshållare för innehåll 2"/>
          <p:cNvSpPr>
            <a:spLocks noGrp="1"/>
          </p:cNvSpPr>
          <p:nvPr>
            <p:ph idx="1"/>
          </p:nvPr>
        </p:nvSpPr>
        <p:spPr>
          <a:xfrm>
            <a:off x="479323" y="1864659"/>
            <a:ext cx="4711800" cy="4365816"/>
          </a:xfrm>
        </p:spPr>
        <p:txBody>
          <a:bodyPr anchor="ctr">
            <a:normAutofit lnSpcReduction="10000"/>
          </a:bodyPr>
          <a:lstStyle/>
          <a:p>
            <a:pPr>
              <a:lnSpc>
                <a:spcPct val="90000"/>
              </a:lnSpc>
            </a:pPr>
            <a:r>
              <a:rPr lang="en-US" sz="1700" dirty="0">
                <a:solidFill>
                  <a:schemeClr val="bg1"/>
                </a:solidFill>
              </a:rPr>
              <a:t>G</a:t>
            </a:r>
            <a:r>
              <a:rPr lang="en-US" sz="2000" dirty="0">
                <a:solidFill>
                  <a:schemeClr val="bg1"/>
                </a:solidFill>
              </a:rPr>
              <a:t>et an assessment</a:t>
            </a:r>
          </a:p>
          <a:p>
            <a:pPr>
              <a:lnSpc>
                <a:spcPct val="90000"/>
              </a:lnSpc>
            </a:pPr>
            <a:r>
              <a:rPr lang="en-US" sz="2000" dirty="0">
                <a:solidFill>
                  <a:schemeClr val="bg1"/>
                </a:solidFill>
              </a:rPr>
              <a:t>Get diagnosed</a:t>
            </a:r>
          </a:p>
          <a:p>
            <a:pPr>
              <a:lnSpc>
                <a:spcPct val="90000"/>
              </a:lnSpc>
            </a:pPr>
            <a:r>
              <a:rPr lang="en-US" sz="2000" dirty="0">
                <a:solidFill>
                  <a:schemeClr val="bg1"/>
                </a:solidFill>
              </a:rPr>
              <a:t>Get treatment </a:t>
            </a:r>
          </a:p>
          <a:p>
            <a:pPr>
              <a:lnSpc>
                <a:spcPct val="90000"/>
              </a:lnSpc>
            </a:pPr>
            <a:r>
              <a:rPr lang="en-US" sz="2000" dirty="0">
                <a:solidFill>
                  <a:schemeClr val="bg1"/>
                </a:solidFill>
              </a:rPr>
              <a:t>Join a support group; meet other people with ADHD</a:t>
            </a:r>
          </a:p>
          <a:p>
            <a:pPr>
              <a:lnSpc>
                <a:spcPct val="90000"/>
              </a:lnSpc>
            </a:pPr>
            <a:r>
              <a:rPr lang="en-US" sz="2000" dirty="0">
                <a:solidFill>
                  <a:schemeClr val="bg1"/>
                </a:solidFill>
              </a:rPr>
              <a:t>Find out more information – internet, friends, books, attend seminars, conferences …</a:t>
            </a:r>
          </a:p>
          <a:p>
            <a:pPr>
              <a:lnSpc>
                <a:spcPct val="90000"/>
              </a:lnSpc>
            </a:pPr>
            <a:r>
              <a:rPr lang="en-US" sz="2000" dirty="0">
                <a:solidFill>
                  <a:schemeClr val="bg1"/>
                </a:solidFill>
              </a:rPr>
              <a:t>Learn from other people with ADHD</a:t>
            </a:r>
          </a:p>
          <a:p>
            <a:pPr>
              <a:lnSpc>
                <a:spcPct val="90000"/>
              </a:lnSpc>
            </a:pPr>
            <a:r>
              <a:rPr lang="en-US" sz="2000" dirty="0">
                <a:solidFill>
                  <a:schemeClr val="bg1"/>
                </a:solidFill>
              </a:rPr>
              <a:t>Find out new strategies and become aware of your old strategies and beliefs that didn’t serve you well …</a:t>
            </a:r>
          </a:p>
          <a:p>
            <a:pPr>
              <a:lnSpc>
                <a:spcPct val="90000"/>
              </a:lnSpc>
            </a:pPr>
            <a:endParaRPr lang="en-US" sz="1700" dirty="0">
              <a:solidFill>
                <a:schemeClr val="bg1"/>
              </a:solidFil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12586" r="12099" b="-1"/>
          <a:stretch/>
        </p:blipFill>
        <p:spPr>
          <a:xfrm>
            <a:off x="5730219" y="1543578"/>
            <a:ext cx="2927438" cy="3886963"/>
          </a:xfrm>
          <a:prstGeom prst="rect">
            <a:avLst/>
          </a:prstGeom>
          <a:scene3d>
            <a:camera prst="orthographicFront"/>
            <a:lightRig rig="contrasting" dir="t">
              <a:rot lat="0" lon="0" rev="3000000"/>
            </a:lightRig>
          </a:scene3d>
          <a:sp3d contourW="7620">
            <a:bevelT w="95250" h="31750"/>
            <a:contourClr>
              <a:srgbClr val="333333"/>
            </a:contourClr>
          </a:sp3d>
        </p:spPr>
      </p:pic>
      <p:sp>
        <p:nvSpPr>
          <p:cNvPr id="73745" name="Rectangle 73744">
            <a:extLst>
              <a:ext uri="{FF2B5EF4-FFF2-40B4-BE49-F238E27FC236}">
                <a16:creationId xmlns:a16="http://schemas.microsoft.com/office/drawing/2014/main" id="{C2389038-1ADC-4D42-8C96-7433ADCAE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a:extLst>
              <a:ext uri="{FF2B5EF4-FFF2-40B4-BE49-F238E27FC236}">
                <a16:creationId xmlns:a16="http://schemas.microsoft.com/office/drawing/2014/main" id="{15B775B6-AAB1-A1F7-CB7F-4E839064BB3F}"/>
              </a:ext>
            </a:extLst>
          </p:cNvPr>
          <p:cNvSpPr/>
          <p:nvPr/>
        </p:nvSpPr>
        <p:spPr>
          <a:xfrm>
            <a:off x="106819" y="6400801"/>
            <a:ext cx="12490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5410CF-6FD4-76E7-BC93-FB23235CF74C}"/>
              </a:ext>
            </a:extLst>
          </p:cNvPr>
          <p:cNvPicPr>
            <a:picLocks noChangeAspect="1"/>
          </p:cNvPicPr>
          <p:nvPr/>
        </p:nvPicPr>
        <p:blipFill>
          <a:blip r:embed="rId6"/>
          <a:stretch>
            <a:fillRect/>
          </a:stretch>
        </p:blipFill>
        <p:spPr>
          <a:xfrm>
            <a:off x="8276524" y="6132897"/>
            <a:ext cx="581497" cy="5358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A6AD-BEBD-4119-AFE2-425F4791ACBB}"/>
              </a:ext>
            </a:extLst>
          </p:cNvPr>
          <p:cNvSpPr>
            <a:spLocks noGrp="1"/>
          </p:cNvSpPr>
          <p:nvPr>
            <p:ph type="title"/>
          </p:nvPr>
        </p:nvSpPr>
        <p:spPr>
          <a:xfrm>
            <a:off x="1398961" y="878308"/>
            <a:ext cx="6346078" cy="711359"/>
          </a:xfrm>
        </p:spPr>
        <p:txBody>
          <a:bodyPr/>
          <a:lstStyle/>
          <a:p>
            <a:pPr algn="ctr"/>
            <a:r>
              <a:rPr lang="en-US"/>
              <a:t>Resources you can use</a:t>
            </a:r>
          </a:p>
        </p:txBody>
      </p:sp>
      <p:sp>
        <p:nvSpPr>
          <p:cNvPr id="3" name="Content Placeholder 2">
            <a:extLst>
              <a:ext uri="{FF2B5EF4-FFF2-40B4-BE49-F238E27FC236}">
                <a16:creationId xmlns:a16="http://schemas.microsoft.com/office/drawing/2014/main" id="{7CAFB27F-DB9F-458A-8F50-B979A98198FA}"/>
              </a:ext>
            </a:extLst>
          </p:cNvPr>
          <p:cNvSpPr>
            <a:spLocks noGrp="1"/>
          </p:cNvSpPr>
          <p:nvPr>
            <p:ph idx="1"/>
          </p:nvPr>
        </p:nvSpPr>
        <p:spPr>
          <a:xfrm>
            <a:off x="309880" y="2401582"/>
            <a:ext cx="8524240" cy="4866323"/>
          </a:xfrm>
        </p:spPr>
        <p:txBody>
          <a:bodyPr>
            <a:normAutofit/>
          </a:bodyPr>
          <a:lstStyle/>
          <a:p>
            <a:pPr marL="800100" marR="0" lvl="1" indent="-342900">
              <a:lnSpc>
                <a:spcPct val="107000"/>
              </a:lnSpc>
              <a:spcBef>
                <a:spcPts val="0"/>
              </a:spcBef>
              <a:spcAft>
                <a:spcPts val="800"/>
              </a:spcAft>
              <a:buFont typeface="Wingdings" pitchFamily="2" charset="2"/>
              <a:buChar char="Ø"/>
            </a:pPr>
            <a:r>
              <a:rPr lang="en-US" sz="2000" b="1" dirty="0">
                <a:effectLst/>
                <a:latin typeface="Arial" panose="020B0604020202020204" pitchFamily="34" charset="0"/>
                <a:ea typeface="Calibri" panose="020F0502020204030204" pitchFamily="34" charset="0"/>
                <a:cs typeface="Times New Roman" panose="02020603050405020304" pitchFamily="18" charset="0"/>
              </a:rPr>
              <a:t>ACO </a:t>
            </a:r>
            <a:r>
              <a:rPr lang="en-US" sz="2000" dirty="0">
                <a:effectLst/>
                <a:latin typeface="Arial" panose="020B0604020202020204" pitchFamily="34" charset="0"/>
                <a:ea typeface="Calibri" panose="020F0502020204030204" pitchFamily="34" charset="0"/>
                <a:cs typeface="Times New Roman" panose="02020603050405020304" pitchFamily="18" charset="0"/>
              </a:rPr>
              <a:t>(ADHD Coaches Organization – </a:t>
            </a:r>
            <a:r>
              <a:rPr lang="en-US" sz="2000" dirty="0">
                <a:effectLst/>
                <a:latin typeface="Arial" panose="020B0604020202020204" pitchFamily="34" charset="0"/>
                <a:ea typeface="Calibri" panose="020F0502020204030204" pitchFamily="34" charset="0"/>
                <a:cs typeface="Times New Roman" panose="02020603050405020304" pitchFamily="18" charset="0"/>
                <a:hlinkClick r:id="rId3"/>
              </a:rPr>
              <a:t>www.adhdcoaches.org</a:t>
            </a:r>
            <a:r>
              <a:rPr lang="en-US" sz="2000" dirty="0">
                <a:effectLst/>
                <a:latin typeface="Arial" panose="020B0604020202020204" pitchFamily="34" charset="0"/>
                <a:ea typeface="Calibri" panose="020F0502020204030204" pitchFamily="34" charset="0"/>
                <a:cs typeface="Times New Roman" panose="02020603050405020304" pitchFamily="18" charset="0"/>
              </a:rPr>
              <a:t>), the professional membership organization for ADHD coaches </a:t>
            </a:r>
          </a:p>
          <a:p>
            <a:pPr marL="800100" marR="0" lvl="1" indent="-342900">
              <a:lnSpc>
                <a:spcPct val="107000"/>
              </a:lnSpc>
              <a:spcBef>
                <a:spcPts val="0"/>
              </a:spcBef>
              <a:spcAft>
                <a:spcPts val="800"/>
              </a:spcAft>
              <a:buFont typeface="Wingdings" pitchFamily="2" charset="2"/>
              <a:buChar char="Ø"/>
            </a:pPr>
            <a:r>
              <a:rPr lang="en-US" sz="2000" b="1" dirty="0">
                <a:effectLst/>
                <a:latin typeface="Arial" panose="020B0604020202020204" pitchFamily="34" charset="0"/>
                <a:ea typeface="Calibri" panose="020F0502020204030204" pitchFamily="34" charset="0"/>
                <a:cs typeface="Times New Roman" panose="02020603050405020304" pitchFamily="18" charset="0"/>
              </a:rPr>
              <a:t>ADDA</a:t>
            </a:r>
            <a:r>
              <a:rPr lang="en-US" sz="2000" dirty="0">
                <a:effectLst/>
                <a:latin typeface="Arial" panose="020B0604020202020204" pitchFamily="34" charset="0"/>
                <a:ea typeface="Calibri" panose="020F0502020204030204" pitchFamily="34" charset="0"/>
                <a:cs typeface="Times New Roman" panose="02020603050405020304" pitchFamily="18" charset="0"/>
              </a:rPr>
              <a:t> (Attention Deficit Disorder Association - </a:t>
            </a:r>
            <a:r>
              <a:rPr lang="en-US" sz="2000" dirty="0">
                <a:effectLst/>
                <a:latin typeface="Arial" panose="020B0604020202020204" pitchFamily="34" charset="0"/>
                <a:ea typeface="Calibri" panose="020F0502020204030204" pitchFamily="34" charset="0"/>
                <a:cs typeface="Times New Roman" panose="02020603050405020304" pitchFamily="18" charset="0"/>
                <a:hlinkClick r:id="rId4"/>
              </a:rPr>
              <a:t>www.add.org</a:t>
            </a:r>
            <a:r>
              <a:rPr lang="en-US" sz="2000" dirty="0">
                <a:effectLst/>
                <a:latin typeface="Arial" panose="020B0604020202020204" pitchFamily="34" charset="0"/>
                <a:ea typeface="Calibri" panose="020F0502020204030204" pitchFamily="34" charset="0"/>
                <a:cs typeface="Times New Roman" panose="02020603050405020304" pitchFamily="18" charset="0"/>
              </a:rPr>
              <a:t>), an organization specifically for adults with ADHD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Wingdings" pitchFamily="2" charset="2"/>
              <a:buChar char="Ø"/>
            </a:pPr>
            <a:r>
              <a:rPr lang="en-US" sz="2000" b="1" dirty="0">
                <a:effectLst/>
                <a:latin typeface="Arial" panose="020B0604020202020204" pitchFamily="34" charset="0"/>
                <a:ea typeface="Calibri" panose="020F0502020204030204" pitchFamily="34" charset="0"/>
                <a:cs typeface="Times New Roman" panose="02020603050405020304" pitchFamily="18" charset="0"/>
              </a:rPr>
              <a:t>ADHD Awareness Month </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r>
              <a:rPr lang="en-US" sz="2000" dirty="0">
                <a:effectLst/>
                <a:latin typeface="Arial" panose="020B0604020202020204" pitchFamily="34" charset="0"/>
                <a:ea typeface="Calibri" panose="020F0502020204030204" pitchFamily="34" charset="0"/>
                <a:cs typeface="Times New Roman" panose="02020603050405020304" pitchFamily="18" charset="0"/>
                <a:hlinkClick r:id="rId5"/>
              </a:rPr>
              <a:t>www.adhdawarenessmonth.org</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a:effectLst/>
                <a:latin typeface="Arial" panose="020B0604020202020204" pitchFamily="34" charset="0"/>
                <a:ea typeface="Calibri" panose="020F0502020204030204" pitchFamily="34" charset="0"/>
                <a:cs typeface="Times New Roman" panose="02020603050405020304" pitchFamily="18" charset="0"/>
              </a:rPr>
              <a:t> which shares rel</a:t>
            </a:r>
            <a:r>
              <a:rPr lang="en-US" sz="2000" dirty="0">
                <a:latin typeface="Arial" panose="020B0604020202020204" pitchFamily="34" charset="0"/>
                <a:ea typeface="Calibri" panose="020F0502020204030204" pitchFamily="34" charset="0"/>
                <a:cs typeface="Times New Roman" panose="02020603050405020304" pitchFamily="18" charset="0"/>
              </a:rPr>
              <a:t>iable information about ADHD</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p>
          <a:p>
            <a:pPr marL="800100" marR="0" lvl="1" indent="-342900">
              <a:lnSpc>
                <a:spcPct val="107000"/>
              </a:lnSpc>
              <a:spcBef>
                <a:spcPts val="0"/>
              </a:spcBef>
              <a:spcAft>
                <a:spcPts val="800"/>
              </a:spcAft>
              <a:buFont typeface="Wingdings" pitchFamily="2" charset="2"/>
              <a:buChar char="Ø"/>
            </a:pPr>
            <a:r>
              <a:rPr lang="en-US" sz="2000" b="1" dirty="0">
                <a:latin typeface="Arial" panose="020B0604020202020204" pitchFamily="34" charset="0"/>
                <a:ea typeface="Calibri" panose="020F0502020204030204" pitchFamily="34" charset="0"/>
                <a:cs typeface="Times New Roman" panose="02020603050405020304" pitchFamily="18" charset="0"/>
              </a:rPr>
              <a:t>CHADD</a:t>
            </a:r>
            <a:r>
              <a:rPr lang="en-US" sz="2000" dirty="0">
                <a:latin typeface="Arial" panose="020B0604020202020204" pitchFamily="34" charset="0"/>
                <a:ea typeface="Calibri" panose="020F0502020204030204" pitchFamily="34" charset="0"/>
                <a:cs typeface="Times New Roman" panose="02020603050405020304" pitchFamily="18" charset="0"/>
              </a:rPr>
              <a:t> (Children and Adults with ADHD – </a:t>
            </a:r>
            <a:r>
              <a:rPr lang="en-US" sz="2000" dirty="0">
                <a:latin typeface="Arial" panose="020B0604020202020204" pitchFamily="34" charset="0"/>
                <a:ea typeface="Calibri" panose="020F0502020204030204" pitchFamily="34" charset="0"/>
                <a:cs typeface="Times New Roman" panose="02020603050405020304" pitchFamily="18" charset="0"/>
                <a:hlinkClick r:id="rId6"/>
              </a:rPr>
              <a:t>www.chadd.org</a:t>
            </a:r>
            <a:r>
              <a:rPr lang="en-US" sz="2000" dirty="0">
                <a:latin typeface="Arial" panose="020B0604020202020204" pitchFamily="34" charset="0"/>
                <a:ea typeface="Calibri" panose="020F0502020204030204" pitchFamily="34" charset="0"/>
                <a:cs typeface="Times New Roman" panose="02020603050405020304" pitchFamily="18" charset="0"/>
              </a:rPr>
              <a:t>), an organization for parents and adults with ADHD </a:t>
            </a:r>
          </a:p>
          <a:p>
            <a:pPr marL="800100" marR="0" lvl="1" indent="-342900">
              <a:lnSpc>
                <a:spcPct val="107000"/>
              </a:lnSpc>
              <a:spcBef>
                <a:spcPts val="0"/>
              </a:spcBef>
              <a:spcAft>
                <a:spcPts val="800"/>
              </a:spcAft>
              <a:buFont typeface="Wingdings" pitchFamily="2" charset="2"/>
              <a:buChar char="Ø"/>
            </a:pPr>
            <a:r>
              <a:rPr lang="en-US" sz="2000" b="1" dirty="0" err="1">
                <a:effectLst/>
                <a:latin typeface="Arial" panose="020B0604020202020204" pitchFamily="34" charset="0"/>
                <a:ea typeface="Calibri" panose="020F0502020204030204" pitchFamily="34" charset="0"/>
              </a:rPr>
              <a:t>ADDitude</a:t>
            </a:r>
            <a:r>
              <a:rPr lang="en-US" sz="2000" b="1" dirty="0">
                <a:effectLst/>
                <a:latin typeface="Arial" panose="020B0604020202020204" pitchFamily="34" charset="0"/>
                <a:ea typeface="Calibri" panose="020F0502020204030204" pitchFamily="34" charset="0"/>
              </a:rPr>
              <a:t> Magazine </a:t>
            </a:r>
            <a:r>
              <a:rPr lang="en-US" sz="2000" dirty="0">
                <a:effectLst/>
                <a:latin typeface="Arial" panose="020B0604020202020204" pitchFamily="34" charset="0"/>
                <a:ea typeface="Calibri" panose="020F0502020204030204" pitchFamily="34" charset="0"/>
              </a:rPr>
              <a:t>(</a:t>
            </a:r>
            <a:r>
              <a:rPr lang="en-US" sz="2000" dirty="0">
                <a:effectLst/>
                <a:latin typeface="Arial" panose="020B0604020202020204" pitchFamily="34" charset="0"/>
                <a:ea typeface="Calibri" panose="020F0502020204030204" pitchFamily="34" charset="0"/>
                <a:hlinkClick r:id="rId7"/>
              </a:rPr>
              <a:t>www.ADDitudemag.com</a:t>
            </a:r>
            <a:r>
              <a:rPr lang="en-US" sz="2000" dirty="0">
                <a:latin typeface="Arial" panose="020B0604020202020204" pitchFamily="34" charset="0"/>
                <a:ea typeface="Calibri" panose="020F0502020204030204" pitchFamily="34" charset="0"/>
              </a:rPr>
              <a:t>) </a:t>
            </a:r>
            <a:r>
              <a:rPr lang="en-US" sz="2000" dirty="0">
                <a:effectLst/>
                <a:latin typeface="Arial" panose="020B0604020202020204" pitchFamily="34" charset="0"/>
                <a:ea typeface="Calibri" panose="020F0502020204030204" pitchFamily="34" charset="0"/>
              </a:rPr>
              <a:t>- a magazine for parents and adults living with ADHD</a:t>
            </a:r>
          </a:p>
          <a:p>
            <a:endParaRPr lang="en-US" dirty="0"/>
          </a:p>
        </p:txBody>
      </p:sp>
      <p:sp>
        <p:nvSpPr>
          <p:cNvPr id="4" name="Rectangle 3">
            <a:extLst>
              <a:ext uri="{FF2B5EF4-FFF2-40B4-BE49-F238E27FC236}">
                <a16:creationId xmlns:a16="http://schemas.microsoft.com/office/drawing/2014/main" id="{E735B379-4B8E-B30E-8F9F-F8ADFC512675}"/>
              </a:ext>
            </a:extLst>
          </p:cNvPr>
          <p:cNvSpPr/>
          <p:nvPr/>
        </p:nvSpPr>
        <p:spPr>
          <a:xfrm>
            <a:off x="106819" y="6400801"/>
            <a:ext cx="12490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6B7BBA-689D-39FD-E3A0-D65073709635}"/>
              </a:ext>
            </a:extLst>
          </p:cNvPr>
          <p:cNvPicPr>
            <a:picLocks noChangeAspect="1"/>
          </p:cNvPicPr>
          <p:nvPr/>
        </p:nvPicPr>
        <p:blipFill>
          <a:blip r:embed="rId8"/>
          <a:stretch>
            <a:fillRect/>
          </a:stretch>
        </p:blipFill>
        <p:spPr>
          <a:xfrm>
            <a:off x="8328105" y="6169794"/>
            <a:ext cx="506015" cy="462014"/>
          </a:xfrm>
          <a:prstGeom prst="rect">
            <a:avLst/>
          </a:prstGeom>
        </p:spPr>
      </p:pic>
    </p:spTree>
    <p:extLst>
      <p:ext uri="{BB962C8B-B14F-4D97-AF65-F5344CB8AC3E}">
        <p14:creationId xmlns:p14="http://schemas.microsoft.com/office/powerpoint/2010/main" val="339787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34925" y="0"/>
            <a:ext cx="9242425" cy="695483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dirty="0"/>
          </a:p>
        </p:txBody>
      </p:sp>
      <p:sp>
        <p:nvSpPr>
          <p:cNvPr id="75779" name="Rubrik 1"/>
          <p:cNvSpPr>
            <a:spLocks noGrp="1"/>
          </p:cNvSpPr>
          <p:nvPr>
            <p:ph type="title"/>
          </p:nvPr>
        </p:nvSpPr>
        <p:spPr>
          <a:xfrm>
            <a:off x="2900363" y="5413375"/>
            <a:ext cx="6203950" cy="1143000"/>
          </a:xfrm>
        </p:spPr>
        <p:txBody>
          <a:bodyPr/>
          <a:lstStyle/>
          <a:p>
            <a:pPr algn="ctr"/>
            <a:r>
              <a:rPr lang="en-US" sz="3200">
                <a:solidFill>
                  <a:schemeClr val="bg1"/>
                </a:solidFill>
              </a:rPr>
              <a:t>… you knew you could not fail?</a:t>
            </a:r>
            <a:endParaRPr lang="sv-SE" sz="3200">
              <a:solidFill>
                <a:schemeClr val="bg1"/>
              </a:solidFill>
            </a:endParaRPr>
          </a:p>
        </p:txBody>
      </p:sp>
      <p:sp>
        <p:nvSpPr>
          <p:cNvPr id="75780" name="Rektangel 13"/>
          <p:cNvSpPr>
            <a:spLocks noChangeArrowheads="1"/>
          </p:cNvSpPr>
          <p:nvPr/>
        </p:nvSpPr>
        <p:spPr bwMode="auto">
          <a:xfrm>
            <a:off x="344557" y="177800"/>
            <a:ext cx="6281529" cy="584200"/>
          </a:xfrm>
          <a:prstGeom prst="rect">
            <a:avLst/>
          </a:prstGeom>
          <a:noFill/>
          <a:ln w="9525">
            <a:noFill/>
            <a:miter lim="800000"/>
            <a:headEnd/>
            <a:tailEnd/>
          </a:ln>
        </p:spPr>
        <p:txBody>
          <a:bodyPr wrap="square">
            <a:spAutoFit/>
          </a:bodyPr>
          <a:lstStyle/>
          <a:p>
            <a:r>
              <a:rPr lang="en-US" sz="3200">
                <a:solidFill>
                  <a:schemeClr val="bg1"/>
                </a:solidFill>
                <a:latin typeface="Calibri" pitchFamily="34" charset="0"/>
              </a:rPr>
              <a:t>What would you attempt to do if … </a:t>
            </a:r>
            <a:endParaRPr lang="sv-SE" sz="3200">
              <a:latin typeface="Calibri" pitchFamily="34" charset="0"/>
            </a:endParaRPr>
          </a:p>
        </p:txBody>
      </p:sp>
      <p:sp>
        <p:nvSpPr>
          <p:cNvPr id="15" name="Shape 757"/>
          <p:cNvSpPr txBox="1"/>
          <p:nvPr/>
        </p:nvSpPr>
        <p:spPr>
          <a:xfrm>
            <a:off x="34925" y="6430963"/>
            <a:ext cx="2422525" cy="338137"/>
          </a:xfrm>
          <a:prstGeom prst="rect">
            <a:avLst/>
          </a:prstGeom>
          <a:noFill/>
        </p:spPr>
        <p:txBody>
          <a:bodyPr lIns="91425" tIns="91425" rIns="91425" bIns="91425"/>
          <a:lstStyle/>
          <a:p>
            <a:pPr marL="25400" fontAlgn="auto">
              <a:lnSpc>
                <a:spcPct val="115000"/>
              </a:lnSpc>
              <a:spcBef>
                <a:spcPts val="0"/>
              </a:spcBef>
              <a:spcAft>
                <a:spcPts val="0"/>
              </a:spcAft>
              <a:defRPr/>
            </a:pPr>
            <a:r>
              <a:rPr lang="en-US" sz="1200" baseline="30000" dirty="0">
                <a:latin typeface="+mn-lt"/>
                <a:cs typeface="+mn-cs"/>
              </a:rPr>
              <a:t>©</a:t>
            </a:r>
            <a:r>
              <a:rPr lang="en-US" sz="1200" dirty="0">
                <a:latin typeface="+mn-lt"/>
                <a:cs typeface="+mn-cs"/>
              </a:rPr>
              <a:t>ADHD Coaches Organization</a:t>
            </a:r>
          </a:p>
          <a:p>
            <a:pPr fontAlgn="auto">
              <a:spcBef>
                <a:spcPts val="0"/>
              </a:spcBef>
              <a:spcAft>
                <a:spcPts val="0"/>
              </a:spcAft>
              <a:defRPr/>
            </a:pPr>
            <a:endParaRPr lang="en-US" dirty="0">
              <a:solidFill>
                <a:schemeClr val="bg1">
                  <a:lumMod val="50000"/>
                </a:schemeClr>
              </a:solidFill>
              <a:latin typeface="+mn-lt"/>
              <a:cs typeface="+mn-cs"/>
            </a:endParaRPr>
          </a:p>
        </p:txBody>
      </p:sp>
      <p:pic>
        <p:nvPicPr>
          <p:cNvPr id="2" name="Picture 1"/>
          <p:cNvPicPr>
            <a:picLocks noChangeAspect="1"/>
          </p:cNvPicPr>
          <p:nvPr/>
        </p:nvPicPr>
        <p:blipFill>
          <a:blip r:embed="rId3"/>
          <a:stretch>
            <a:fillRect/>
          </a:stretch>
        </p:blipFill>
        <p:spPr>
          <a:xfrm>
            <a:off x="1194839" y="1809750"/>
            <a:ext cx="6852745" cy="3238500"/>
          </a:xfrm>
          <a:prstGeom prst="rect">
            <a:avLst/>
          </a:prstGeom>
        </p:spPr>
      </p:pic>
      <p:pic>
        <p:nvPicPr>
          <p:cNvPr id="3" name="Picture 2">
            <a:extLst>
              <a:ext uri="{FF2B5EF4-FFF2-40B4-BE49-F238E27FC236}">
                <a16:creationId xmlns:a16="http://schemas.microsoft.com/office/drawing/2014/main" id="{2D3EC99C-1722-0334-030B-01C829D8561C}"/>
              </a:ext>
            </a:extLst>
          </p:cNvPr>
          <p:cNvPicPr>
            <a:picLocks noChangeAspect="1"/>
          </p:cNvPicPr>
          <p:nvPr/>
        </p:nvPicPr>
        <p:blipFill>
          <a:blip r:embed="rId4"/>
          <a:stretch>
            <a:fillRect/>
          </a:stretch>
        </p:blipFill>
        <p:spPr>
          <a:xfrm>
            <a:off x="8498542" y="6370261"/>
            <a:ext cx="407678" cy="37222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6BDD4876-B1D1-8BCD-F6EF-244B7D999B07}"/>
            </a:ext>
          </a:extLst>
        </p:cNvPr>
        <p:cNvGrpSpPr/>
        <p:nvPr/>
      </p:nvGrpSpPr>
      <p:grpSpPr>
        <a:xfrm>
          <a:off x="0" y="0"/>
          <a:ext cx="0" cy="0"/>
          <a:chOff x="0" y="0"/>
          <a:chExt cx="0" cy="0"/>
        </a:xfrm>
      </p:grpSpPr>
      <p:sp>
        <p:nvSpPr>
          <p:cNvPr id="118" name="Google Shape;118;p1">
            <a:extLst>
              <a:ext uri="{FF2B5EF4-FFF2-40B4-BE49-F238E27FC236}">
                <a16:creationId xmlns:a16="http://schemas.microsoft.com/office/drawing/2014/main" id="{D1BAFAEE-4F6C-935D-972E-6B5C6015C6BA}"/>
              </a:ext>
            </a:extLst>
          </p:cNvPr>
          <p:cNvSpPr txBox="1">
            <a:spLocks noGrp="1"/>
          </p:cNvSpPr>
          <p:nvPr>
            <p:ph type="subTitle" idx="1"/>
          </p:nvPr>
        </p:nvSpPr>
        <p:spPr>
          <a:xfrm>
            <a:off x="497540" y="2845079"/>
            <a:ext cx="8148919" cy="287679"/>
          </a:xfrm>
          <a:prstGeom prst="rect">
            <a:avLst/>
          </a:prstGeom>
          <a:noFill/>
          <a:ln>
            <a:noFill/>
          </a:ln>
        </p:spPr>
        <p:txBody>
          <a:bodyPr spcFirstLastPara="1" vert="horz" wrap="square" lIns="91425" tIns="45700" rIns="91425" bIns="45700" rtlCol="0" anchor="t" anchorCtr="0">
            <a:noAutofit/>
          </a:bodyPr>
          <a:lstStyle/>
          <a:p>
            <a:pPr marL="39687" indent="-1587" algn="ctr" fontAlgn="auto">
              <a:spcBef>
                <a:spcPts val="0"/>
              </a:spcBef>
              <a:spcAft>
                <a:spcPts val="0"/>
              </a:spcAft>
              <a:buClr>
                <a:schemeClr val="dk1"/>
              </a:buClr>
              <a:buSzPct val="25000"/>
              <a:buFont typeface="Arial"/>
              <a:buNone/>
              <a:defRPr/>
            </a:pPr>
            <a:endParaRPr lang="en" sz="2600" b="1" i="1" dirty="0">
              <a:solidFill>
                <a:schemeClr val="dk1"/>
              </a:solidFill>
              <a:latin typeface="+mj-lt"/>
              <a:ea typeface="Arial"/>
              <a:cs typeface="Arial"/>
              <a:sym typeface="Arial"/>
            </a:endParaRPr>
          </a:p>
          <a:p>
            <a:pPr marL="39687" indent="-1587" algn="ctr" fontAlgn="auto">
              <a:spcBef>
                <a:spcPts val="0"/>
              </a:spcBef>
              <a:spcAft>
                <a:spcPts val="0"/>
              </a:spcAft>
              <a:buClr>
                <a:schemeClr val="dk1"/>
              </a:buClr>
              <a:buSzPct val="25000"/>
              <a:buFont typeface="Arial"/>
              <a:buNone/>
              <a:defRPr/>
            </a:pPr>
            <a:r>
              <a:rPr lang="en" sz="2600" b="1" i="1" dirty="0">
                <a:solidFill>
                  <a:schemeClr val="dk1"/>
                </a:solidFill>
                <a:latin typeface="+mj-lt"/>
                <a:ea typeface="Arial"/>
                <a:cs typeface="Arial"/>
                <a:sym typeface="Arial"/>
              </a:rPr>
              <a:t>To find an ADHD Coach visit </a:t>
            </a:r>
          </a:p>
          <a:p>
            <a:pPr marL="39687" indent="-1587" algn="ctr" fontAlgn="auto">
              <a:spcBef>
                <a:spcPts val="0"/>
              </a:spcBef>
              <a:spcAft>
                <a:spcPts val="0"/>
              </a:spcAft>
              <a:buClr>
                <a:schemeClr val="dk1"/>
              </a:buClr>
              <a:buSzPct val="25000"/>
              <a:buFont typeface="Arial"/>
              <a:buNone/>
              <a:defRPr/>
            </a:pPr>
            <a:r>
              <a:rPr lang="en" sz="2600" b="1" i="1" dirty="0">
                <a:solidFill>
                  <a:schemeClr val="dk1"/>
                </a:solidFill>
                <a:latin typeface="+mj-lt"/>
                <a:ea typeface="Arial"/>
                <a:cs typeface="Arial"/>
                <a:sym typeface="Arial"/>
              </a:rPr>
              <a:t>the ADHD Coaches Organization</a:t>
            </a:r>
          </a:p>
        </p:txBody>
      </p:sp>
      <p:sp>
        <p:nvSpPr>
          <p:cNvPr id="3" name="TextBox 2">
            <a:extLst>
              <a:ext uri="{FF2B5EF4-FFF2-40B4-BE49-F238E27FC236}">
                <a16:creationId xmlns:a16="http://schemas.microsoft.com/office/drawing/2014/main" id="{46FC9D96-E9F8-3489-A3CF-8C7F9E77E23D}"/>
              </a:ext>
            </a:extLst>
          </p:cNvPr>
          <p:cNvSpPr txBox="1"/>
          <p:nvPr/>
        </p:nvSpPr>
        <p:spPr>
          <a:xfrm>
            <a:off x="2286000" y="3275112"/>
            <a:ext cx="4572000" cy="369332"/>
          </a:xfrm>
          <a:prstGeom prst="rect">
            <a:avLst/>
          </a:prstGeom>
          <a:noFill/>
        </p:spPr>
        <p:txBody>
          <a:bodyPr wrap="square">
            <a:spAutoFit/>
          </a:bodyPr>
          <a:lstStyle/>
          <a:p>
            <a:r>
              <a:rPr lang="en-US" dirty="0">
                <a:solidFill>
                  <a:srgbClr val="000000"/>
                </a:solidFill>
              </a:rPr>
              <a:t> </a:t>
            </a:r>
            <a:endParaRPr lang="en-US" dirty="0"/>
          </a:p>
        </p:txBody>
      </p:sp>
      <p:sp>
        <p:nvSpPr>
          <p:cNvPr id="2" name="Rectangle 1">
            <a:extLst>
              <a:ext uri="{FF2B5EF4-FFF2-40B4-BE49-F238E27FC236}">
                <a16:creationId xmlns:a16="http://schemas.microsoft.com/office/drawing/2014/main" id="{193CFADD-2626-F5F3-5C2E-8134FD54611A}"/>
              </a:ext>
            </a:extLst>
          </p:cNvPr>
          <p:cNvSpPr/>
          <p:nvPr/>
        </p:nvSpPr>
        <p:spPr>
          <a:xfrm>
            <a:off x="106819" y="6306206"/>
            <a:ext cx="1249015"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D5ECAAE0-542F-AB8C-307E-2A5930185BB9}"/>
              </a:ext>
            </a:extLst>
          </p:cNvPr>
          <p:cNvSpPr>
            <a:spLocks noGrp="1"/>
          </p:cNvSpPr>
          <p:nvPr>
            <p:ph type="ctrTitle"/>
          </p:nvPr>
        </p:nvSpPr>
        <p:spPr>
          <a:xfrm>
            <a:off x="496888" y="1274406"/>
            <a:ext cx="8148919" cy="1742669"/>
          </a:xfrm>
        </p:spPr>
        <p:txBody>
          <a:bodyPr>
            <a:normAutofit fontScale="90000"/>
          </a:bodyPr>
          <a:lstStyle/>
          <a:p>
            <a:r>
              <a:rPr lang="en" sz="3600" dirty="0">
                <a:solidFill>
                  <a:schemeClr val="dk1"/>
                </a:solidFill>
                <a:latin typeface="+mj-lt"/>
                <a:ea typeface="Arial"/>
                <a:cs typeface="Arial"/>
                <a:sym typeface="Arial"/>
              </a:rPr>
              <a:t>You can learn life skills </a:t>
            </a:r>
            <a:r>
              <a:rPr lang="sv-SE" sz="3600" dirty="0">
                <a:solidFill>
                  <a:schemeClr val="dk1"/>
                </a:solidFill>
                <a:latin typeface="+mj-lt"/>
                <a:ea typeface="Arial"/>
                <a:cs typeface="Arial"/>
                <a:sym typeface="Arial"/>
              </a:rPr>
              <a:t>and</a:t>
            </a:r>
            <a:r>
              <a:rPr lang="en" sz="3600" dirty="0">
                <a:solidFill>
                  <a:schemeClr val="dk1"/>
                </a:solidFill>
                <a:latin typeface="+mj-lt"/>
                <a:ea typeface="Arial"/>
                <a:cs typeface="Arial"/>
                <a:sym typeface="Arial"/>
              </a:rPr>
              <a:t> </a:t>
            </a:r>
            <a:br>
              <a:rPr lang="sv-SE" sz="3600" dirty="0">
                <a:solidFill>
                  <a:schemeClr val="dk1"/>
                </a:solidFill>
                <a:latin typeface="+mj-lt"/>
                <a:ea typeface="Arial"/>
                <a:cs typeface="Arial"/>
                <a:sym typeface="Arial"/>
              </a:rPr>
            </a:br>
            <a:r>
              <a:rPr lang="en" sz="3600" dirty="0">
                <a:solidFill>
                  <a:schemeClr val="dk1"/>
                </a:solidFill>
                <a:latin typeface="+mj-lt"/>
                <a:ea typeface="Arial"/>
                <a:cs typeface="Arial"/>
                <a:sym typeface="Arial"/>
              </a:rPr>
              <a:t>ADHD management strategies through working with an ADHD Coach</a:t>
            </a:r>
            <a:br>
              <a:rPr lang="en" sz="3600" dirty="0">
                <a:solidFill>
                  <a:schemeClr val="dk1"/>
                </a:solidFill>
                <a:latin typeface="+mj-lt"/>
                <a:ea typeface="Arial"/>
                <a:cs typeface="Arial"/>
                <a:sym typeface="Arial"/>
              </a:rPr>
            </a:br>
            <a:endParaRPr lang="en-US" dirty="0"/>
          </a:p>
        </p:txBody>
      </p:sp>
      <p:sp>
        <p:nvSpPr>
          <p:cNvPr id="7" name="Shape 755">
            <a:extLst>
              <a:ext uri="{FF2B5EF4-FFF2-40B4-BE49-F238E27FC236}">
                <a16:creationId xmlns:a16="http://schemas.microsoft.com/office/drawing/2014/main" id="{87B61253-257B-9E9C-9DE6-7AB7B046DFCF}"/>
              </a:ext>
            </a:extLst>
          </p:cNvPr>
          <p:cNvSpPr txBox="1">
            <a:spLocks noGrp="1" noChangeArrowheads="1"/>
          </p:cNvSpPr>
          <p:nvPr>
            <p:ph type="body" idx="2"/>
          </p:nvPr>
        </p:nvSpPr>
        <p:spPr bwMode="auto">
          <a:xfrm>
            <a:off x="496888" y="5645150"/>
            <a:ext cx="8150225" cy="393700"/>
          </a:xfrm>
          <a:prstGeom prst="rect">
            <a:avLst/>
          </a:prstGeom>
          <a:noFill/>
          <a:ln w="9525">
            <a:noFill/>
            <a:miter lim="800000"/>
            <a:headEnd/>
            <a:tailEnd/>
          </a:ln>
        </p:spPr>
        <p:txBody>
          <a:bodyPr lIns="91425" tIns="91425" rIns="91425" bIns="91425" anchor="ctr">
            <a:noAutofit/>
          </a:bodyPr>
          <a:lstStyle/>
          <a:p>
            <a:pPr algn="ctr"/>
            <a:r>
              <a:rPr lang="da-DK" sz="2400" b="1" dirty="0" err="1">
                <a:latin typeface="+mj-lt"/>
              </a:rPr>
              <a:t>www.adhdcoaches.org</a:t>
            </a:r>
            <a:r>
              <a:rPr lang="da-DK" sz="2400" b="1" dirty="0">
                <a:latin typeface="+mj-lt"/>
              </a:rPr>
              <a:t>/find-</a:t>
            </a:r>
            <a:r>
              <a:rPr lang="da-DK" sz="2400" b="1" dirty="0" err="1">
                <a:latin typeface="+mj-lt"/>
              </a:rPr>
              <a:t>your</a:t>
            </a:r>
            <a:r>
              <a:rPr lang="da-DK" sz="2400" b="1" dirty="0">
                <a:latin typeface="+mj-lt"/>
              </a:rPr>
              <a:t>-coach/</a:t>
            </a:r>
            <a:r>
              <a:rPr lang="sv-SE" sz="2400" b="1" dirty="0">
                <a:latin typeface="+mj-lt"/>
              </a:rPr>
              <a:t> </a:t>
            </a:r>
            <a:endParaRPr lang="da-DK" sz="2400" b="1" dirty="0">
              <a:latin typeface="+mj-lt"/>
            </a:endParaRPr>
          </a:p>
        </p:txBody>
      </p:sp>
      <p:pic>
        <p:nvPicPr>
          <p:cNvPr id="8" name="Picture 7" descr="A circular white and red label with black text&#10;&#10;Description automatically generated">
            <a:extLst>
              <a:ext uri="{FF2B5EF4-FFF2-40B4-BE49-F238E27FC236}">
                <a16:creationId xmlns:a16="http://schemas.microsoft.com/office/drawing/2014/main" id="{B73E054A-EA4D-28E6-0F11-FE48B72FE654}"/>
              </a:ext>
            </a:extLst>
          </p:cNvPr>
          <p:cNvPicPr>
            <a:picLocks noChangeAspect="1"/>
          </p:cNvPicPr>
          <p:nvPr/>
        </p:nvPicPr>
        <p:blipFill>
          <a:blip r:embed="rId3"/>
          <a:stretch>
            <a:fillRect/>
          </a:stretch>
        </p:blipFill>
        <p:spPr>
          <a:xfrm>
            <a:off x="7471192" y="367673"/>
            <a:ext cx="1174615" cy="1084609"/>
          </a:xfrm>
          <a:prstGeom prst="rect">
            <a:avLst/>
          </a:prstGeom>
        </p:spPr>
      </p:pic>
    </p:spTree>
    <p:extLst>
      <p:ext uri="{BB962C8B-B14F-4D97-AF65-F5344CB8AC3E}">
        <p14:creationId xmlns:p14="http://schemas.microsoft.com/office/powerpoint/2010/main" val="4030233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a:xfrm>
            <a:off x="1178874" y="1120914"/>
            <a:ext cx="6346078" cy="711359"/>
          </a:xfrm>
        </p:spPr>
        <p:txBody>
          <a:bodyPr/>
          <a:lstStyle/>
          <a:p>
            <a:pPr algn="ctr"/>
            <a:r>
              <a:rPr lang="en-US"/>
              <a:t>10 myths about ADHD</a:t>
            </a:r>
            <a:br>
              <a:rPr lang="en-US"/>
            </a:br>
            <a:endParaRPr lang="en-US"/>
          </a:p>
        </p:txBody>
      </p:sp>
      <p:sp>
        <p:nvSpPr>
          <p:cNvPr id="18435" name="Platshållare för innehåll 1"/>
          <p:cNvSpPr>
            <a:spLocks noGrp="1"/>
          </p:cNvSpPr>
          <p:nvPr>
            <p:ph idx="1"/>
          </p:nvPr>
        </p:nvSpPr>
        <p:spPr>
          <a:xfrm>
            <a:off x="731326" y="2169459"/>
            <a:ext cx="8024648" cy="4031631"/>
          </a:xfrm>
        </p:spPr>
        <p:txBody>
          <a:bodyPr>
            <a:noAutofit/>
          </a:bodyPr>
          <a:lstStyle/>
          <a:p>
            <a:pPr marL="457200" indent="-457200">
              <a:buFont typeface="Calibri" pitchFamily="34" charset="0"/>
              <a:buAutoNum type="arabicPeriod"/>
            </a:pPr>
            <a:r>
              <a:rPr lang="en-US" sz="2000" dirty="0"/>
              <a:t>ADHD doesn’t exist and is not a real disorder </a:t>
            </a:r>
          </a:p>
          <a:p>
            <a:pPr marL="457200" indent="-457200">
              <a:buFont typeface="Calibri" pitchFamily="34" charset="0"/>
              <a:buAutoNum type="arabicPeriod"/>
            </a:pPr>
            <a:r>
              <a:rPr lang="en-US" sz="2000" dirty="0"/>
              <a:t>People with ADHD just can’t concentrate</a:t>
            </a:r>
          </a:p>
          <a:p>
            <a:pPr marL="457200" indent="-457200">
              <a:buFont typeface="Calibri" pitchFamily="34" charset="0"/>
              <a:buAutoNum type="arabicPeriod"/>
            </a:pPr>
            <a:r>
              <a:rPr lang="en-US" sz="2000" dirty="0"/>
              <a:t>ADHD is over diagnosed</a:t>
            </a:r>
          </a:p>
          <a:p>
            <a:pPr marL="457200" indent="-457200">
              <a:buFont typeface="Calibri" pitchFamily="34" charset="0"/>
              <a:buAutoNum type="arabicPeriod"/>
            </a:pPr>
            <a:r>
              <a:rPr lang="en-US" sz="2000" dirty="0"/>
              <a:t>Only boys have ADHD</a:t>
            </a:r>
          </a:p>
          <a:p>
            <a:pPr marL="457200" indent="-457200">
              <a:buFont typeface="Calibri" pitchFamily="34" charset="0"/>
              <a:buAutoNum type="arabicPeriod"/>
            </a:pPr>
            <a:r>
              <a:rPr lang="en-US" sz="2000" dirty="0"/>
              <a:t>ADHD medications are addictive</a:t>
            </a:r>
          </a:p>
          <a:p>
            <a:pPr marL="457200" indent="-457200">
              <a:buFont typeface="Calibri" pitchFamily="34" charset="0"/>
              <a:buAutoNum type="arabicPeriod"/>
            </a:pPr>
            <a:r>
              <a:rPr lang="en-US" sz="2000" dirty="0"/>
              <a:t>ADHD is caused by bad parenting </a:t>
            </a:r>
          </a:p>
          <a:p>
            <a:pPr marL="457200" indent="-457200">
              <a:buFont typeface="Calibri" pitchFamily="34" charset="0"/>
              <a:buAutoNum type="arabicPeriod"/>
            </a:pPr>
            <a:r>
              <a:rPr lang="en-US" sz="2000" dirty="0"/>
              <a:t>ADHD is just an excuse for laziness</a:t>
            </a:r>
          </a:p>
          <a:p>
            <a:pPr marL="457200" indent="-457200">
              <a:buFont typeface="Calibri" pitchFamily="34" charset="0"/>
              <a:buAutoNum type="arabicPeriod"/>
            </a:pPr>
            <a:r>
              <a:rPr lang="en-US" sz="2000" dirty="0"/>
              <a:t>All children grow out of ADHD</a:t>
            </a:r>
          </a:p>
          <a:p>
            <a:pPr marL="457200" indent="-457200">
              <a:buFont typeface="Calibri" pitchFamily="34" charset="0"/>
              <a:buAutoNum type="arabicPeriod"/>
            </a:pPr>
            <a:r>
              <a:rPr lang="en-US" sz="2000" dirty="0"/>
              <a:t>Children with ADHD just need more discipline</a:t>
            </a:r>
          </a:p>
          <a:p>
            <a:pPr marL="457200" indent="-457200">
              <a:buFont typeface="Calibri" pitchFamily="34" charset="0"/>
              <a:buAutoNum type="arabicPeriod"/>
            </a:pPr>
            <a:r>
              <a:rPr lang="en-US" sz="2000" dirty="0"/>
              <a:t>Everyone has a little ADHD</a:t>
            </a:r>
          </a:p>
        </p:txBody>
      </p:sp>
      <p:pic>
        <p:nvPicPr>
          <p:cNvPr id="2" name="Picture 1">
            <a:extLst>
              <a:ext uri="{FF2B5EF4-FFF2-40B4-BE49-F238E27FC236}">
                <a16:creationId xmlns:a16="http://schemas.microsoft.com/office/drawing/2014/main" id="{D67F47A3-8B0C-50EC-CFB5-7C3C8F2D2D7E}"/>
              </a:ext>
            </a:extLst>
          </p:cNvPr>
          <p:cNvPicPr>
            <a:picLocks noChangeAspect="1"/>
          </p:cNvPicPr>
          <p:nvPr/>
        </p:nvPicPr>
        <p:blipFill>
          <a:blip r:embed="rId3"/>
          <a:stretch>
            <a:fillRect/>
          </a:stretch>
        </p:blipFill>
        <p:spPr>
          <a:xfrm>
            <a:off x="8587994" y="5820200"/>
            <a:ext cx="335959" cy="306745"/>
          </a:xfrm>
          <a:prstGeom prst="rect">
            <a:avLst/>
          </a:prstGeom>
        </p:spPr>
      </p:pic>
      <p:sp>
        <p:nvSpPr>
          <p:cNvPr id="3" name="Rectangle 2">
            <a:extLst>
              <a:ext uri="{FF2B5EF4-FFF2-40B4-BE49-F238E27FC236}">
                <a16:creationId xmlns:a16="http://schemas.microsoft.com/office/drawing/2014/main" id="{2B9B9F71-2EBC-B512-22B0-3C77F108C3E3}"/>
              </a:ext>
            </a:extLst>
          </p:cNvPr>
          <p:cNvSpPr/>
          <p:nvPr/>
        </p:nvSpPr>
        <p:spPr>
          <a:xfrm>
            <a:off x="106818" y="6359545"/>
            <a:ext cx="1249015" cy="4984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32D39CA-EDE4-DC1B-BFB6-84BDE55205E0}"/>
              </a:ext>
            </a:extLst>
          </p:cNvPr>
          <p:cNvSpPr txBox="1"/>
          <p:nvPr/>
        </p:nvSpPr>
        <p:spPr>
          <a:xfrm>
            <a:off x="4572000" y="6319669"/>
            <a:ext cx="4733365" cy="461665"/>
          </a:xfrm>
          <a:prstGeom prst="rect">
            <a:avLst/>
          </a:prstGeom>
          <a:noFill/>
        </p:spPr>
        <p:txBody>
          <a:bodyPr wrap="square">
            <a:spAutoFit/>
          </a:bodyPr>
          <a:lstStyle/>
          <a:p>
            <a:pPr marL="0" marR="0" rtl="0">
              <a:spcBef>
                <a:spcPts val="0"/>
              </a:spcBef>
              <a:spcAft>
                <a:spcPts val="0"/>
              </a:spcAft>
            </a:pPr>
            <a:r>
              <a:rPr lang="en-US" sz="1200" u="sng" dirty="0">
                <a:solidFill>
                  <a:srgbClr val="0000FF"/>
                </a:solidFill>
                <a:effectLst/>
                <a:hlinkClick r:id="rId4"/>
              </a:rPr>
              <a:t>https://www.adhdawarenessmonth.org/myths-and-facts-about-adhd/</a:t>
            </a:r>
            <a:r>
              <a:rPr lang="en-US" sz="1200" dirty="0">
                <a:solidFill>
                  <a:srgbClr val="2F5496"/>
                </a:solidFill>
                <a:effectLst/>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ubrik 1"/>
          <p:cNvSpPr>
            <a:spLocks noGrp="1"/>
          </p:cNvSpPr>
          <p:nvPr>
            <p:ph type="title"/>
          </p:nvPr>
        </p:nvSpPr>
        <p:spPr/>
        <p:txBody>
          <a:bodyPr>
            <a:normAutofit fontScale="90000"/>
          </a:bodyPr>
          <a:lstStyle/>
          <a:p>
            <a:pPr algn="ctr"/>
            <a:r>
              <a:rPr lang="en-US" sz="4000"/>
              <a:t>Resources to learn more about ADHD</a:t>
            </a:r>
          </a:p>
        </p:txBody>
      </p:sp>
      <p:sp>
        <p:nvSpPr>
          <p:cNvPr id="79874" name="Platshållare för innehåll 2"/>
          <p:cNvSpPr>
            <a:spLocks noGrp="1"/>
          </p:cNvSpPr>
          <p:nvPr>
            <p:ph idx="1"/>
          </p:nvPr>
        </p:nvSpPr>
        <p:spPr>
          <a:xfrm>
            <a:off x="671512" y="2221678"/>
            <a:ext cx="8472488" cy="4525963"/>
          </a:xfrm>
        </p:spPr>
        <p:txBody>
          <a:bodyPr>
            <a:normAutofit fontScale="92500" lnSpcReduction="20000"/>
          </a:bodyPr>
          <a:lstStyle/>
          <a:p>
            <a:r>
              <a:rPr lang="en-US" sz="2000" dirty="0"/>
              <a:t>ACO (ADHD Coaches Organization) </a:t>
            </a:r>
            <a:r>
              <a:rPr lang="en-US" sz="2000" dirty="0">
                <a:hlinkClick r:id="rId3"/>
              </a:rPr>
              <a:t>www.ADHDCoaches.org</a:t>
            </a:r>
            <a:endParaRPr lang="en-US" sz="2000" dirty="0"/>
          </a:p>
          <a:p>
            <a:r>
              <a:rPr lang="en-US" sz="2000" dirty="0"/>
              <a:t>ADDA (Attention Deficit Disorder Association) </a:t>
            </a:r>
            <a:r>
              <a:rPr lang="en-US" sz="2000" dirty="0">
                <a:hlinkClick r:id="rId4"/>
              </a:rPr>
              <a:t>www.ADD.org</a:t>
            </a:r>
            <a:r>
              <a:rPr lang="en-US" sz="2000" dirty="0"/>
              <a:t> </a:t>
            </a:r>
          </a:p>
          <a:p>
            <a:r>
              <a:rPr lang="en-US" sz="2000" dirty="0" err="1"/>
              <a:t>ADDitude</a:t>
            </a:r>
            <a:r>
              <a:rPr lang="en-US" sz="2000" dirty="0"/>
              <a:t> Magazine </a:t>
            </a:r>
            <a:r>
              <a:rPr lang="en-US" sz="2000" dirty="0">
                <a:hlinkClick r:id="rId5"/>
              </a:rPr>
              <a:t>www.ADDitudemag.com</a:t>
            </a:r>
            <a:r>
              <a:rPr lang="en-US" sz="2000" dirty="0"/>
              <a:t> </a:t>
            </a:r>
          </a:p>
          <a:p>
            <a:r>
              <a:rPr lang="en-US" sz="2000" dirty="0"/>
              <a:t>ADHD Awareness Month </a:t>
            </a:r>
            <a:r>
              <a:rPr lang="en-US" sz="2000" dirty="0">
                <a:hlinkClick r:id="rId6"/>
              </a:rPr>
              <a:t>www.ADHDAwarenessMonth.org</a:t>
            </a:r>
            <a:endParaRPr lang="en-US" sz="2000" dirty="0"/>
          </a:p>
          <a:p>
            <a:r>
              <a:rPr lang="en-US" sz="2000" dirty="0"/>
              <a:t>ADHD World Federation </a:t>
            </a:r>
            <a:r>
              <a:rPr lang="en-US" sz="2000" dirty="0">
                <a:hlinkClick r:id="rId7"/>
              </a:rPr>
              <a:t>www.adhd-federation.org/</a:t>
            </a:r>
            <a:r>
              <a:rPr lang="en-US" sz="2000" dirty="0"/>
              <a:t> </a:t>
            </a:r>
          </a:p>
          <a:p>
            <a:r>
              <a:rPr lang="en-US" sz="2000" dirty="0"/>
              <a:t>CDC (Centers for Disease Control and Prevention) </a:t>
            </a:r>
            <a:r>
              <a:rPr lang="en-US" sz="2000" u="sng" dirty="0">
                <a:hlinkClick r:id="rId8"/>
              </a:rPr>
              <a:t>www.CDC.gov</a:t>
            </a:r>
            <a:endParaRPr lang="en-US" sz="2000" dirty="0"/>
          </a:p>
          <a:p>
            <a:r>
              <a:rPr lang="en-US" sz="2000" dirty="0"/>
              <a:t>CHADD (Children &amp; Adults with ADHD) </a:t>
            </a:r>
            <a:r>
              <a:rPr lang="en-US" sz="2000" dirty="0">
                <a:hlinkClick r:id="rId9"/>
              </a:rPr>
              <a:t>www.CHADD.org</a:t>
            </a:r>
            <a:r>
              <a:rPr lang="en-US" sz="2000" dirty="0"/>
              <a:t>   </a:t>
            </a:r>
          </a:p>
          <a:p>
            <a:r>
              <a:rPr lang="en-US" sz="2000" dirty="0"/>
              <a:t>NAMI (National Alliance on Mental Illness) </a:t>
            </a:r>
            <a:r>
              <a:rPr lang="en-US" sz="2000" u="sng" dirty="0">
                <a:hlinkClick r:id="rId10"/>
              </a:rPr>
              <a:t>www.NAMI.org</a:t>
            </a:r>
            <a:endParaRPr lang="en-US" sz="2000" dirty="0"/>
          </a:p>
          <a:p>
            <a:r>
              <a:rPr lang="en-US" sz="2000" dirty="0"/>
              <a:t>NIMH (National Institute of Mental Health) </a:t>
            </a:r>
            <a:r>
              <a:rPr lang="en-US" sz="2000" dirty="0">
                <a:hlinkClick r:id="rId11"/>
              </a:rPr>
              <a:t>www.NIMH.nih.gov</a:t>
            </a:r>
            <a:endParaRPr lang="en-US" sz="2000" dirty="0"/>
          </a:p>
          <a:p>
            <a:r>
              <a:rPr lang="en-US" sz="2000" dirty="0"/>
              <a:t>Psych Central </a:t>
            </a:r>
            <a:r>
              <a:rPr lang="en-US" sz="2000" u="sng" dirty="0">
                <a:hlinkClick r:id="rId12"/>
              </a:rPr>
              <a:t>www.PsychCentral.com</a:t>
            </a:r>
            <a:endParaRPr lang="en-US" sz="2000" dirty="0"/>
          </a:p>
          <a:p>
            <a:r>
              <a:rPr lang="en-US" sz="2000" dirty="0"/>
              <a:t>Understood </a:t>
            </a:r>
            <a:r>
              <a:rPr lang="en-US" sz="2000" dirty="0">
                <a:hlinkClick r:id="rId13"/>
              </a:rPr>
              <a:t>https://www.understood.org/</a:t>
            </a:r>
            <a:endParaRPr lang="en-US" sz="2000" dirty="0"/>
          </a:p>
          <a:p>
            <a:r>
              <a:rPr lang="en-US" sz="2000" dirty="0"/>
              <a:t>Visit </a:t>
            </a:r>
            <a:r>
              <a:rPr lang="en-US" sz="2000" dirty="0" err="1"/>
              <a:t>TED.com</a:t>
            </a:r>
            <a:r>
              <a:rPr lang="en-US" sz="2000" dirty="0"/>
              <a:t> and search for ADHD videos </a:t>
            </a:r>
            <a:r>
              <a:rPr lang="en-US" sz="2000" dirty="0">
                <a:hlinkClick r:id="rId14"/>
              </a:rPr>
              <a:t>www.TED.com</a:t>
            </a:r>
            <a:r>
              <a:rPr lang="en-US" sz="2000" dirty="0"/>
              <a:t> </a:t>
            </a:r>
          </a:p>
          <a:p>
            <a:endParaRPr lang="en-US" sz="2000" dirty="0"/>
          </a:p>
        </p:txBody>
      </p:sp>
      <p:sp>
        <p:nvSpPr>
          <p:cNvPr id="2" name="Rectangle 1">
            <a:extLst>
              <a:ext uri="{FF2B5EF4-FFF2-40B4-BE49-F238E27FC236}">
                <a16:creationId xmlns:a16="http://schemas.microsoft.com/office/drawing/2014/main" id="{90ED6AFB-30F5-60BC-CA14-642FA0E18B69}"/>
              </a:ext>
            </a:extLst>
          </p:cNvPr>
          <p:cNvSpPr/>
          <p:nvPr/>
        </p:nvSpPr>
        <p:spPr>
          <a:xfrm>
            <a:off x="106819" y="6400801"/>
            <a:ext cx="12490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B099FE-0BCF-FFD6-E83D-B025A3DA97FF}"/>
              </a:ext>
            </a:extLst>
          </p:cNvPr>
          <p:cNvPicPr>
            <a:picLocks noChangeAspect="1"/>
          </p:cNvPicPr>
          <p:nvPr/>
        </p:nvPicPr>
        <p:blipFill>
          <a:blip r:embed="rId15"/>
          <a:stretch>
            <a:fillRect/>
          </a:stretch>
        </p:blipFill>
        <p:spPr>
          <a:xfrm>
            <a:off x="8304090" y="6094494"/>
            <a:ext cx="584200" cy="533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831007-D683-4C23-3DED-0C89F0FE57DA}"/>
            </a:ext>
          </a:extLst>
        </p:cNvPr>
        <p:cNvGrpSpPr/>
        <p:nvPr/>
      </p:nvGrpSpPr>
      <p:grpSpPr>
        <a:xfrm>
          <a:off x="0" y="0"/>
          <a:ext cx="0" cy="0"/>
          <a:chOff x="0" y="0"/>
          <a:chExt cx="0" cy="0"/>
        </a:xfrm>
      </p:grpSpPr>
      <p:grpSp>
        <p:nvGrpSpPr>
          <p:cNvPr id="81989" name="Group 81988">
            <a:extLst>
              <a:ext uri="{FF2B5EF4-FFF2-40B4-BE49-F238E27FC236}">
                <a16:creationId xmlns:a16="http://schemas.microsoft.com/office/drawing/2014/main" id="{6DF43FA8-38C4-45AB-9900-9EC53B1687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81990" name="Rectangle 81989">
              <a:extLst>
                <a:ext uri="{FF2B5EF4-FFF2-40B4-BE49-F238E27FC236}">
                  <a16:creationId xmlns:a16="http://schemas.microsoft.com/office/drawing/2014/main" id="{83BA3B4D-83A1-4449-B7EB-22C0AEBC1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1991" name="Oval 81990">
              <a:extLst>
                <a:ext uri="{FF2B5EF4-FFF2-40B4-BE49-F238E27FC236}">
                  <a16:creationId xmlns:a16="http://schemas.microsoft.com/office/drawing/2014/main" id="{807C8D1D-E7A8-4E40-96CB-D37EAD8DF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92" name="Oval 81991">
              <a:extLst>
                <a:ext uri="{FF2B5EF4-FFF2-40B4-BE49-F238E27FC236}">
                  <a16:creationId xmlns:a16="http://schemas.microsoft.com/office/drawing/2014/main" id="{7CE3635D-6C0E-4AF6-A849-738D76CEC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93" name="Oval 81992">
              <a:extLst>
                <a:ext uri="{FF2B5EF4-FFF2-40B4-BE49-F238E27FC236}">
                  <a16:creationId xmlns:a16="http://schemas.microsoft.com/office/drawing/2014/main" id="{559C3FDF-43DF-4E4E-86C4-596BA6FCE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94" name="Oval 81993">
              <a:extLst>
                <a:ext uri="{FF2B5EF4-FFF2-40B4-BE49-F238E27FC236}">
                  <a16:creationId xmlns:a16="http://schemas.microsoft.com/office/drawing/2014/main" id="{CBAFAE55-8355-40F4-8EA2-64649F12F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95" name="Oval 81994">
              <a:extLst>
                <a:ext uri="{FF2B5EF4-FFF2-40B4-BE49-F238E27FC236}">
                  <a16:creationId xmlns:a16="http://schemas.microsoft.com/office/drawing/2014/main" id="{4A36B589-6F79-4022-A257-7671D78E0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96" name="Oval 81995">
              <a:extLst>
                <a:ext uri="{FF2B5EF4-FFF2-40B4-BE49-F238E27FC236}">
                  <a16:creationId xmlns:a16="http://schemas.microsoft.com/office/drawing/2014/main" id="{47282CF0-2AA6-4445-B290-4C2CCE0FF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97" name="Freeform 5">
              <a:extLst>
                <a:ext uri="{FF2B5EF4-FFF2-40B4-BE49-F238E27FC236}">
                  <a16:creationId xmlns:a16="http://schemas.microsoft.com/office/drawing/2014/main" id="{EACF4B03-D23E-4C56-9468-E0C1710A37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81999" name="Rectangle 81998">
            <a:extLst>
              <a:ext uri="{FF2B5EF4-FFF2-40B4-BE49-F238E27FC236}">
                <a16:creationId xmlns:a16="http://schemas.microsoft.com/office/drawing/2014/main" id="{F96B73AD-F051-4885-A6FF-2E33DAF9C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79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2658EB0C-F9EB-8E6B-423B-DA8550BDAF11}"/>
              </a:ext>
            </a:extLst>
          </p:cNvPr>
          <p:cNvSpPr>
            <a:spLocks noGrp="1"/>
          </p:cNvSpPr>
          <p:nvPr>
            <p:ph type="title"/>
          </p:nvPr>
        </p:nvSpPr>
        <p:spPr>
          <a:xfrm>
            <a:off x="1490383" y="4864896"/>
            <a:ext cx="6619243" cy="586380"/>
          </a:xfrm>
        </p:spPr>
        <p:txBody>
          <a:bodyPr vert="horz" lIns="91440" tIns="45720" rIns="91440" bIns="45720" rtlCol="0" anchor="b">
            <a:normAutofit/>
          </a:bodyPr>
          <a:lstStyle/>
          <a:p>
            <a:r>
              <a:rPr lang="en-US" sz="3100" cap="none" spc="0" dirty="0">
                <a:ln w="22225">
                  <a:solidFill>
                    <a:schemeClr val="accent2"/>
                  </a:solidFill>
                  <a:prstDash val="solid"/>
                </a:ln>
                <a:effectLst/>
              </a:rPr>
              <a:t>Thank you for your attention!</a:t>
            </a:r>
          </a:p>
        </p:txBody>
      </p:sp>
      <p:pic>
        <p:nvPicPr>
          <p:cNvPr id="2" name="Picture 1" descr="A wooden sign with text on it&#10;&#10;Description automatically generated">
            <a:extLst>
              <a:ext uri="{FF2B5EF4-FFF2-40B4-BE49-F238E27FC236}">
                <a16:creationId xmlns:a16="http://schemas.microsoft.com/office/drawing/2014/main" id="{9ACA7BA6-BB2A-9B95-1489-B2EB304CA7BA}"/>
              </a:ext>
            </a:extLst>
          </p:cNvPr>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Layer>
                </a14:imgProps>
              </a:ext>
            </a:extLst>
          </a:blip>
          <a:srcRect t="15741" r="-1" b="6650"/>
          <a:stretch/>
        </p:blipFill>
        <p:spPr>
          <a:xfrm>
            <a:off x="866214" y="1143006"/>
            <a:ext cx="6619245" cy="3429000"/>
          </a:xfrm>
          <a:prstGeom prst="rect">
            <a:avLst/>
          </a:prstGeom>
          <a:effectLst>
            <a:outerShdw blurRad="50800" dist="50800" dir="5400000" algn="tl" rotWithShape="0">
              <a:srgbClr val="000000">
                <a:alpha val="43000"/>
              </a:srgbClr>
            </a:outerShdw>
          </a:effectLst>
        </p:spPr>
      </p:pic>
      <p:pic>
        <p:nvPicPr>
          <p:cNvPr id="3" name="Picture 2">
            <a:extLst>
              <a:ext uri="{FF2B5EF4-FFF2-40B4-BE49-F238E27FC236}">
                <a16:creationId xmlns:a16="http://schemas.microsoft.com/office/drawing/2014/main" id="{48D5ECBA-56E8-1ED9-3DF1-03942A3102FE}"/>
              </a:ext>
            </a:extLst>
          </p:cNvPr>
          <p:cNvPicPr>
            <a:picLocks noChangeAspect="1"/>
          </p:cNvPicPr>
          <p:nvPr/>
        </p:nvPicPr>
        <p:blipFill>
          <a:blip r:embed="rId6"/>
          <a:stretch>
            <a:fillRect/>
          </a:stretch>
        </p:blipFill>
        <p:spPr>
          <a:xfrm>
            <a:off x="8104093" y="5745546"/>
            <a:ext cx="530715" cy="484566"/>
          </a:xfrm>
          <a:prstGeom prst="rect">
            <a:avLst/>
          </a:prstGeom>
        </p:spPr>
      </p:pic>
    </p:spTree>
    <p:extLst>
      <p:ext uri="{BB962C8B-B14F-4D97-AF65-F5344CB8AC3E}">
        <p14:creationId xmlns:p14="http://schemas.microsoft.com/office/powerpoint/2010/main" val="392700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Bildobjekt 5"/>
          <p:cNvPicPr>
            <a:picLocks noChangeAspect="1"/>
          </p:cNvPicPr>
          <p:nvPr/>
        </p:nvPicPr>
        <p:blipFill>
          <a:blip r:embed="rId3"/>
          <a:srcRect r="3745"/>
          <a:stretch>
            <a:fillRect/>
          </a:stretch>
        </p:blipFill>
        <p:spPr bwMode="auto">
          <a:xfrm>
            <a:off x="179388" y="4206875"/>
            <a:ext cx="2217737" cy="2303463"/>
          </a:xfrm>
          <a:prstGeom prst="rect">
            <a:avLst/>
          </a:prstGeom>
          <a:noFill/>
          <a:ln w="9525">
            <a:noFill/>
            <a:miter lim="800000"/>
            <a:headEnd/>
            <a:tailEnd/>
          </a:ln>
        </p:spPr>
      </p:pic>
      <p:pic>
        <p:nvPicPr>
          <p:cNvPr id="67586" name="Bildobjekt 6"/>
          <p:cNvPicPr>
            <a:picLocks noChangeAspect="1"/>
          </p:cNvPicPr>
          <p:nvPr/>
        </p:nvPicPr>
        <p:blipFill>
          <a:blip r:embed="rId4"/>
          <a:srcRect l="24490" b="29152"/>
          <a:stretch>
            <a:fillRect/>
          </a:stretch>
        </p:blipFill>
        <p:spPr bwMode="auto">
          <a:xfrm>
            <a:off x="7346950" y="1568450"/>
            <a:ext cx="1690688" cy="2438400"/>
          </a:xfrm>
          <a:prstGeom prst="rect">
            <a:avLst/>
          </a:prstGeom>
          <a:noFill/>
          <a:ln w="9525">
            <a:noFill/>
            <a:miter lim="800000"/>
            <a:headEnd/>
            <a:tailEnd/>
          </a:ln>
        </p:spPr>
      </p:pic>
      <p:pic>
        <p:nvPicPr>
          <p:cNvPr id="67587" name="Bildobjekt 7"/>
          <p:cNvPicPr>
            <a:picLocks noChangeAspect="1"/>
          </p:cNvPicPr>
          <p:nvPr/>
        </p:nvPicPr>
        <p:blipFill>
          <a:blip r:embed="rId5"/>
          <a:srcRect l="4958"/>
          <a:stretch>
            <a:fillRect/>
          </a:stretch>
        </p:blipFill>
        <p:spPr bwMode="auto">
          <a:xfrm>
            <a:off x="2301875" y="1524000"/>
            <a:ext cx="1427163" cy="2005013"/>
          </a:xfrm>
          <a:prstGeom prst="rect">
            <a:avLst/>
          </a:prstGeom>
          <a:noFill/>
          <a:ln w="9525">
            <a:noFill/>
            <a:miter lim="800000"/>
            <a:headEnd/>
            <a:tailEnd/>
          </a:ln>
        </p:spPr>
      </p:pic>
      <p:pic>
        <p:nvPicPr>
          <p:cNvPr id="67588" name="Bildobjekt 8"/>
          <p:cNvPicPr>
            <a:picLocks noChangeAspect="1"/>
          </p:cNvPicPr>
          <p:nvPr/>
        </p:nvPicPr>
        <p:blipFill>
          <a:blip r:embed="rId6"/>
          <a:srcRect/>
          <a:stretch>
            <a:fillRect/>
          </a:stretch>
        </p:blipFill>
        <p:spPr bwMode="auto">
          <a:xfrm>
            <a:off x="179388" y="1624013"/>
            <a:ext cx="2089150" cy="2525712"/>
          </a:xfrm>
          <a:prstGeom prst="rect">
            <a:avLst/>
          </a:prstGeom>
          <a:noFill/>
          <a:ln w="9525">
            <a:noFill/>
            <a:miter lim="800000"/>
            <a:headEnd/>
            <a:tailEnd/>
          </a:ln>
        </p:spPr>
      </p:pic>
      <p:pic>
        <p:nvPicPr>
          <p:cNvPr id="67589" name="Bildobjekt 10"/>
          <p:cNvPicPr>
            <a:picLocks noChangeAspect="1"/>
          </p:cNvPicPr>
          <p:nvPr/>
        </p:nvPicPr>
        <p:blipFill>
          <a:blip r:embed="rId7"/>
          <a:srcRect/>
          <a:stretch>
            <a:fillRect/>
          </a:stretch>
        </p:blipFill>
        <p:spPr bwMode="auto">
          <a:xfrm>
            <a:off x="5705475" y="100013"/>
            <a:ext cx="1455738" cy="1457325"/>
          </a:xfrm>
          <a:prstGeom prst="rect">
            <a:avLst/>
          </a:prstGeom>
          <a:noFill/>
          <a:ln w="9525">
            <a:noFill/>
            <a:miter lim="800000"/>
            <a:headEnd/>
            <a:tailEnd/>
          </a:ln>
        </p:spPr>
      </p:pic>
      <p:pic>
        <p:nvPicPr>
          <p:cNvPr id="67590" name="Bildobjekt 12"/>
          <p:cNvPicPr>
            <a:picLocks noChangeAspect="1"/>
          </p:cNvPicPr>
          <p:nvPr/>
        </p:nvPicPr>
        <p:blipFill>
          <a:blip r:embed="rId8"/>
          <a:srcRect b="8035"/>
          <a:stretch>
            <a:fillRect/>
          </a:stretch>
        </p:blipFill>
        <p:spPr bwMode="auto">
          <a:xfrm>
            <a:off x="4027488" y="100013"/>
            <a:ext cx="1584325" cy="1457325"/>
          </a:xfrm>
          <a:prstGeom prst="rect">
            <a:avLst/>
          </a:prstGeom>
          <a:noFill/>
          <a:ln w="9525">
            <a:noFill/>
            <a:miter lim="800000"/>
            <a:headEnd/>
            <a:tailEnd/>
          </a:ln>
        </p:spPr>
      </p:pic>
      <p:pic>
        <p:nvPicPr>
          <p:cNvPr id="67591" name="Bildobjekt 18"/>
          <p:cNvPicPr>
            <a:picLocks noChangeAspect="1"/>
          </p:cNvPicPr>
          <p:nvPr/>
        </p:nvPicPr>
        <p:blipFill>
          <a:blip r:embed="rId9"/>
          <a:srcRect l="24013" t="8347" b="33038"/>
          <a:stretch>
            <a:fillRect/>
          </a:stretch>
        </p:blipFill>
        <p:spPr bwMode="auto">
          <a:xfrm>
            <a:off x="5224463" y="4187825"/>
            <a:ext cx="2032000" cy="2322513"/>
          </a:xfrm>
          <a:prstGeom prst="rect">
            <a:avLst/>
          </a:prstGeom>
          <a:noFill/>
          <a:ln w="9525">
            <a:noFill/>
            <a:miter lim="800000"/>
            <a:headEnd/>
            <a:tailEnd/>
          </a:ln>
        </p:spPr>
      </p:pic>
      <p:pic>
        <p:nvPicPr>
          <p:cNvPr id="67592" name="Bildobjekt 19"/>
          <p:cNvPicPr>
            <a:picLocks noChangeAspect="1"/>
          </p:cNvPicPr>
          <p:nvPr/>
        </p:nvPicPr>
        <p:blipFill>
          <a:blip r:embed="rId10"/>
          <a:srcRect l="19588" t="1788" r="19743" b="22150"/>
          <a:stretch>
            <a:fillRect/>
          </a:stretch>
        </p:blipFill>
        <p:spPr bwMode="auto">
          <a:xfrm>
            <a:off x="5338763" y="1784350"/>
            <a:ext cx="1822450" cy="2193925"/>
          </a:xfrm>
          <a:prstGeom prst="rect">
            <a:avLst/>
          </a:prstGeom>
          <a:noFill/>
          <a:ln w="9525">
            <a:noFill/>
            <a:miter lim="800000"/>
            <a:headEnd/>
            <a:tailEnd/>
          </a:ln>
        </p:spPr>
      </p:pic>
      <p:sp>
        <p:nvSpPr>
          <p:cNvPr id="67593" name="Rubrik 1"/>
          <p:cNvSpPr>
            <a:spLocks noGrp="1"/>
          </p:cNvSpPr>
          <p:nvPr>
            <p:ph type="title"/>
          </p:nvPr>
        </p:nvSpPr>
        <p:spPr>
          <a:xfrm>
            <a:off x="2289175" y="3400425"/>
            <a:ext cx="1757363" cy="1143000"/>
          </a:xfrm>
        </p:spPr>
        <p:txBody>
          <a:bodyPr/>
          <a:lstStyle/>
          <a:p>
            <a:pPr algn="ctr"/>
            <a:r>
              <a:rPr lang="sv-SE" sz="2400" b="1"/>
              <a:t>Being</a:t>
            </a:r>
            <a:br>
              <a:rPr lang="sv-SE" sz="2400" b="1"/>
            </a:br>
            <a:r>
              <a:rPr lang="sv-SE" sz="2400" b="1"/>
              <a:t>Successful</a:t>
            </a:r>
          </a:p>
        </p:txBody>
      </p:sp>
      <p:pic>
        <p:nvPicPr>
          <p:cNvPr id="67594" name="Bildobjekt 22"/>
          <p:cNvPicPr>
            <a:picLocks noChangeAspect="1"/>
          </p:cNvPicPr>
          <p:nvPr/>
        </p:nvPicPr>
        <p:blipFill>
          <a:blip r:embed="rId11"/>
          <a:srcRect l="10516"/>
          <a:stretch>
            <a:fillRect/>
          </a:stretch>
        </p:blipFill>
        <p:spPr bwMode="auto">
          <a:xfrm>
            <a:off x="7358063" y="4070350"/>
            <a:ext cx="1679575" cy="2439988"/>
          </a:xfrm>
          <a:prstGeom prst="rect">
            <a:avLst/>
          </a:prstGeom>
          <a:noFill/>
          <a:ln w="9525">
            <a:noFill/>
            <a:miter lim="800000"/>
            <a:headEnd/>
            <a:tailEnd/>
          </a:ln>
        </p:spPr>
      </p:pic>
      <p:pic>
        <p:nvPicPr>
          <p:cNvPr id="67595" name="Bildobjekt 23" descr="Michael Phelps.png"/>
          <p:cNvPicPr>
            <a:picLocks noChangeAspect="1"/>
          </p:cNvPicPr>
          <p:nvPr/>
        </p:nvPicPr>
        <p:blipFill>
          <a:blip r:embed="rId12"/>
          <a:srcRect/>
          <a:stretch>
            <a:fillRect/>
          </a:stretch>
        </p:blipFill>
        <p:spPr bwMode="auto">
          <a:xfrm>
            <a:off x="7256463" y="117475"/>
            <a:ext cx="1793875" cy="1344613"/>
          </a:xfrm>
          <a:prstGeom prst="rect">
            <a:avLst/>
          </a:prstGeom>
          <a:noFill/>
          <a:ln w="9525">
            <a:noFill/>
            <a:miter lim="800000"/>
            <a:headEnd/>
            <a:tailEnd/>
          </a:ln>
        </p:spPr>
      </p:pic>
      <p:pic>
        <p:nvPicPr>
          <p:cNvPr id="67596" name="Bildobjekt 24"/>
          <p:cNvPicPr>
            <a:picLocks noChangeAspect="1"/>
          </p:cNvPicPr>
          <p:nvPr/>
        </p:nvPicPr>
        <p:blipFill>
          <a:blip r:embed="rId13"/>
          <a:srcRect l="12621" r="8224"/>
          <a:stretch>
            <a:fillRect/>
          </a:stretch>
        </p:blipFill>
        <p:spPr bwMode="auto">
          <a:xfrm>
            <a:off x="2300288" y="117475"/>
            <a:ext cx="1658937" cy="1308100"/>
          </a:xfrm>
          <a:prstGeom prst="rect">
            <a:avLst/>
          </a:prstGeom>
          <a:noFill/>
          <a:ln w="9525">
            <a:noFill/>
            <a:miter lim="800000"/>
            <a:headEnd/>
            <a:tailEnd/>
          </a:ln>
        </p:spPr>
      </p:pic>
      <p:pic>
        <p:nvPicPr>
          <p:cNvPr id="67597" name="Bildobjekt 25" descr="Liv Tyler.png"/>
          <p:cNvPicPr>
            <a:picLocks noChangeAspect="1"/>
          </p:cNvPicPr>
          <p:nvPr/>
        </p:nvPicPr>
        <p:blipFill>
          <a:blip r:embed="rId14"/>
          <a:srcRect l="15697" t="2" b="23425"/>
          <a:stretch>
            <a:fillRect/>
          </a:stretch>
        </p:blipFill>
        <p:spPr bwMode="auto">
          <a:xfrm>
            <a:off x="179388" y="117475"/>
            <a:ext cx="2055812" cy="1400175"/>
          </a:xfrm>
          <a:prstGeom prst="rect">
            <a:avLst/>
          </a:prstGeom>
          <a:noFill/>
          <a:ln w="9525">
            <a:noFill/>
            <a:miter lim="800000"/>
            <a:headEnd/>
            <a:tailEnd/>
          </a:ln>
        </p:spPr>
      </p:pic>
      <p:pic>
        <p:nvPicPr>
          <p:cNvPr id="67598" name="Bildobjekt 27"/>
          <p:cNvPicPr>
            <a:picLocks noChangeAspect="1"/>
          </p:cNvPicPr>
          <p:nvPr/>
        </p:nvPicPr>
        <p:blipFill>
          <a:blip r:embed="rId15"/>
          <a:srcRect r="16718" b="18044"/>
          <a:stretch>
            <a:fillRect/>
          </a:stretch>
        </p:blipFill>
        <p:spPr bwMode="auto">
          <a:xfrm>
            <a:off x="3881438" y="3182938"/>
            <a:ext cx="1303337" cy="1244600"/>
          </a:xfrm>
          <a:prstGeom prst="rect">
            <a:avLst/>
          </a:prstGeom>
          <a:noFill/>
          <a:ln w="9525">
            <a:noFill/>
            <a:miter lim="800000"/>
            <a:headEnd/>
            <a:tailEnd/>
          </a:ln>
        </p:spPr>
      </p:pic>
      <p:pic>
        <p:nvPicPr>
          <p:cNvPr id="67599" name="Bildobjekt 28"/>
          <p:cNvPicPr>
            <a:picLocks noChangeAspect="1"/>
          </p:cNvPicPr>
          <p:nvPr/>
        </p:nvPicPr>
        <p:blipFill>
          <a:blip r:embed="rId16"/>
          <a:srcRect/>
          <a:stretch>
            <a:fillRect/>
          </a:stretch>
        </p:blipFill>
        <p:spPr bwMode="auto">
          <a:xfrm>
            <a:off x="2474913" y="4500563"/>
            <a:ext cx="1454150" cy="2009775"/>
          </a:xfrm>
          <a:prstGeom prst="rect">
            <a:avLst/>
          </a:prstGeom>
          <a:noFill/>
          <a:ln w="9525">
            <a:noFill/>
            <a:miter lim="800000"/>
            <a:headEnd/>
            <a:tailEnd/>
          </a:ln>
        </p:spPr>
      </p:pic>
      <p:pic>
        <p:nvPicPr>
          <p:cNvPr id="67600" name="Bildobjekt 29"/>
          <p:cNvPicPr>
            <a:picLocks noChangeAspect="1"/>
          </p:cNvPicPr>
          <p:nvPr/>
        </p:nvPicPr>
        <p:blipFill>
          <a:blip r:embed="rId17"/>
          <a:srcRect r="12587"/>
          <a:stretch>
            <a:fillRect/>
          </a:stretch>
        </p:blipFill>
        <p:spPr bwMode="auto">
          <a:xfrm>
            <a:off x="3987800" y="4457700"/>
            <a:ext cx="1196975" cy="2052638"/>
          </a:xfrm>
          <a:prstGeom prst="rect">
            <a:avLst/>
          </a:prstGeom>
          <a:noFill/>
          <a:ln w="9525">
            <a:noFill/>
            <a:miter lim="800000"/>
            <a:headEnd/>
            <a:tailEnd/>
          </a:ln>
        </p:spPr>
      </p:pic>
      <p:pic>
        <p:nvPicPr>
          <p:cNvPr id="67601" name="Bildobjekt 3"/>
          <p:cNvPicPr>
            <a:picLocks noChangeAspect="1"/>
          </p:cNvPicPr>
          <p:nvPr/>
        </p:nvPicPr>
        <p:blipFill>
          <a:blip r:embed="rId18"/>
          <a:srcRect/>
          <a:stretch>
            <a:fillRect/>
          </a:stretch>
        </p:blipFill>
        <p:spPr bwMode="auto">
          <a:xfrm>
            <a:off x="3781425" y="1624013"/>
            <a:ext cx="1495425" cy="1495425"/>
          </a:xfrm>
          <a:prstGeom prst="rect">
            <a:avLst/>
          </a:prstGeom>
          <a:noFill/>
          <a:ln w="9525">
            <a:noFill/>
            <a:miter lim="800000"/>
            <a:headEnd/>
            <a:tailEnd/>
          </a:ln>
        </p:spPr>
      </p:pic>
      <p:sp>
        <p:nvSpPr>
          <p:cNvPr id="2" name="Rectangle 1">
            <a:extLst>
              <a:ext uri="{FF2B5EF4-FFF2-40B4-BE49-F238E27FC236}">
                <a16:creationId xmlns:a16="http://schemas.microsoft.com/office/drawing/2014/main" id="{EE5B2E5E-F557-149C-3E3F-F50D044AF6BF}"/>
              </a:ext>
            </a:extLst>
          </p:cNvPr>
          <p:cNvSpPr/>
          <p:nvPr/>
        </p:nvSpPr>
        <p:spPr>
          <a:xfrm>
            <a:off x="1" y="6510338"/>
            <a:ext cx="1355834" cy="347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85DD-E702-37FD-07F1-D7D31BE25484}"/>
              </a:ext>
            </a:extLst>
          </p:cNvPr>
          <p:cNvSpPr>
            <a:spLocks noGrp="1"/>
          </p:cNvSpPr>
          <p:nvPr>
            <p:ph type="title"/>
          </p:nvPr>
        </p:nvSpPr>
        <p:spPr>
          <a:xfrm>
            <a:off x="866215" y="947920"/>
            <a:ext cx="6571060" cy="728480"/>
          </a:xfrm>
        </p:spPr>
        <p:txBody>
          <a:bodyPr>
            <a:normAutofit/>
          </a:bodyPr>
          <a:lstStyle/>
          <a:p>
            <a:pPr algn="ctr"/>
            <a:r>
              <a:rPr lang="en-US"/>
              <a:t>WHAT is ADHD?</a:t>
            </a:r>
          </a:p>
        </p:txBody>
      </p:sp>
      <p:sp>
        <p:nvSpPr>
          <p:cNvPr id="6" name="Platshållare för innehåll 2">
            <a:extLst>
              <a:ext uri="{FF2B5EF4-FFF2-40B4-BE49-F238E27FC236}">
                <a16:creationId xmlns:a16="http://schemas.microsoft.com/office/drawing/2014/main" id="{42F6BAEE-03AA-AD27-75F8-2806555B38E5}"/>
              </a:ext>
            </a:extLst>
          </p:cNvPr>
          <p:cNvSpPr>
            <a:spLocks noGrp="1"/>
          </p:cNvSpPr>
          <p:nvPr>
            <p:ph idx="1"/>
          </p:nvPr>
        </p:nvSpPr>
        <p:spPr>
          <a:xfrm>
            <a:off x="447186" y="2306181"/>
            <a:ext cx="5695950" cy="4231032"/>
          </a:xfrm>
        </p:spPr>
        <p:txBody>
          <a:bodyPr rtlCol="0" anchor="ctr">
            <a:normAutofit/>
          </a:bodyPr>
          <a:lstStyle/>
          <a:p>
            <a:pPr fontAlgn="auto">
              <a:spcAft>
                <a:spcPts val="0"/>
              </a:spcAft>
              <a:buFont typeface="Wingdings" pitchFamily="2" charset="2"/>
              <a:buChar char="Ø"/>
              <a:defRPr/>
            </a:pPr>
            <a:r>
              <a:rPr lang="en-US" sz="2400" dirty="0"/>
              <a:t>ADHD stands for </a:t>
            </a:r>
            <a:r>
              <a:rPr lang="en-US" sz="2400" b="1" dirty="0"/>
              <a:t>A</a:t>
            </a:r>
            <a:r>
              <a:rPr lang="en-US" sz="2400" dirty="0"/>
              <a:t>ttention </a:t>
            </a:r>
            <a:r>
              <a:rPr lang="en-US" sz="2400" b="1" dirty="0"/>
              <a:t>D</a:t>
            </a:r>
            <a:r>
              <a:rPr lang="en-US" sz="2400" dirty="0"/>
              <a:t>eficit </a:t>
            </a:r>
            <a:r>
              <a:rPr lang="en-US" sz="2400" b="1" dirty="0"/>
              <a:t>H</a:t>
            </a:r>
            <a:r>
              <a:rPr lang="en-US" sz="2400" dirty="0"/>
              <a:t>yperactivity </a:t>
            </a:r>
            <a:r>
              <a:rPr lang="en-US" sz="2400" b="1" dirty="0"/>
              <a:t>D</a:t>
            </a:r>
            <a:r>
              <a:rPr lang="en-US" sz="2400" dirty="0"/>
              <a:t>isorder</a:t>
            </a:r>
          </a:p>
          <a:p>
            <a:pPr fontAlgn="auto">
              <a:spcAft>
                <a:spcPts val="0"/>
              </a:spcAft>
              <a:buFont typeface="Wingdings" pitchFamily="2" charset="2"/>
              <a:buChar char="Ø"/>
              <a:defRPr/>
            </a:pPr>
            <a:r>
              <a:rPr lang="en-US" sz="2400" dirty="0"/>
              <a:t>ADHD is a complex neurobiological condition</a:t>
            </a:r>
          </a:p>
          <a:p>
            <a:pPr fontAlgn="auto">
              <a:spcAft>
                <a:spcPts val="0"/>
              </a:spcAft>
              <a:buFont typeface="Wingdings" pitchFamily="2" charset="2"/>
              <a:buChar char="Ø"/>
              <a:defRPr/>
            </a:pPr>
            <a:r>
              <a:rPr lang="en-US" sz="2400" dirty="0"/>
              <a:t>ADHD is highly hereditary </a:t>
            </a:r>
          </a:p>
          <a:p>
            <a:pPr marL="0" indent="0" fontAlgn="auto">
              <a:spcAft>
                <a:spcPts val="0"/>
              </a:spcAft>
              <a:buNone/>
              <a:defRPr/>
            </a:pPr>
            <a:r>
              <a:rPr lang="en-US" sz="2800" b="1" dirty="0"/>
              <a:t>… what ADHD is not</a:t>
            </a:r>
          </a:p>
          <a:p>
            <a:pPr fontAlgn="auto">
              <a:spcAft>
                <a:spcPts val="0"/>
              </a:spcAft>
              <a:buFont typeface="Wingdings" pitchFamily="2" charset="2"/>
              <a:buChar char="Ø"/>
              <a:defRPr/>
            </a:pPr>
            <a:r>
              <a:rPr lang="en-US" sz="2400" dirty="0"/>
              <a:t>ADHD is </a:t>
            </a:r>
            <a:r>
              <a:rPr lang="en-US" sz="2400" b="1" dirty="0"/>
              <a:t>not </a:t>
            </a:r>
            <a:r>
              <a:rPr lang="en-US" sz="2400" dirty="0"/>
              <a:t>a disease </a:t>
            </a:r>
          </a:p>
          <a:p>
            <a:pPr fontAlgn="auto">
              <a:spcAft>
                <a:spcPts val="0"/>
              </a:spcAft>
              <a:buFont typeface="Wingdings" pitchFamily="2" charset="2"/>
              <a:buChar char="Ø"/>
              <a:defRPr/>
            </a:pPr>
            <a:r>
              <a:rPr lang="en-US" sz="2400" dirty="0"/>
              <a:t>ADHD is </a:t>
            </a:r>
            <a:r>
              <a:rPr lang="en-US" sz="2400" b="1" dirty="0"/>
              <a:t>not </a:t>
            </a:r>
            <a:r>
              <a:rPr lang="en-US" sz="2400" dirty="0"/>
              <a:t>a mental illness</a:t>
            </a:r>
          </a:p>
          <a:p>
            <a:pPr marL="0" indent="0" fontAlgn="auto">
              <a:spcAft>
                <a:spcPts val="0"/>
              </a:spcAft>
              <a:buFont typeface="Arial"/>
              <a:buNone/>
              <a:defRPr/>
            </a:pPr>
            <a:endParaRPr lang="en-US" dirty="0"/>
          </a:p>
        </p:txBody>
      </p:sp>
      <p:sp>
        <p:nvSpPr>
          <p:cNvPr id="3" name="Rectangle 2">
            <a:extLst>
              <a:ext uri="{FF2B5EF4-FFF2-40B4-BE49-F238E27FC236}">
                <a16:creationId xmlns:a16="http://schemas.microsoft.com/office/drawing/2014/main" id="{2CE686C6-A49C-DECE-A674-F4C886B72930}"/>
              </a:ext>
            </a:extLst>
          </p:cNvPr>
          <p:cNvSpPr/>
          <p:nvPr/>
        </p:nvSpPr>
        <p:spPr>
          <a:xfrm>
            <a:off x="106819" y="6306206"/>
            <a:ext cx="1249015"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CB5BCC-AFC7-5418-1D40-E73102554F30}"/>
              </a:ext>
            </a:extLst>
          </p:cNvPr>
          <p:cNvPicPr>
            <a:picLocks noChangeAspect="1"/>
          </p:cNvPicPr>
          <p:nvPr/>
        </p:nvPicPr>
        <p:blipFill>
          <a:blip r:embed="rId2"/>
          <a:stretch>
            <a:fillRect/>
          </a:stretch>
        </p:blipFill>
        <p:spPr>
          <a:xfrm>
            <a:off x="8190799" y="6306206"/>
            <a:ext cx="506015" cy="462014"/>
          </a:xfrm>
          <a:prstGeom prst="rect">
            <a:avLst/>
          </a:prstGeom>
        </p:spPr>
      </p:pic>
      <p:pic>
        <p:nvPicPr>
          <p:cNvPr id="7" name="Picture 6" descr="A colorful art of a person's head&#10;&#10;Description automatically generated">
            <a:extLst>
              <a:ext uri="{FF2B5EF4-FFF2-40B4-BE49-F238E27FC236}">
                <a16:creationId xmlns:a16="http://schemas.microsoft.com/office/drawing/2014/main" id="{E125B518-2AFE-FBF8-D5B6-AA07A053ECB4}"/>
              </a:ext>
            </a:extLst>
          </p:cNvPr>
          <p:cNvPicPr>
            <a:picLocks noChangeAspect="1"/>
          </p:cNvPicPr>
          <p:nvPr/>
        </p:nvPicPr>
        <p:blipFill>
          <a:blip r:embed="rId3"/>
          <a:stretch>
            <a:fillRect/>
          </a:stretch>
        </p:blipFill>
        <p:spPr>
          <a:xfrm>
            <a:off x="5432453" y="2813939"/>
            <a:ext cx="3215515" cy="3215515"/>
          </a:xfrm>
          <a:prstGeom prst="rect">
            <a:avLst/>
          </a:prstGeom>
        </p:spPr>
      </p:pic>
    </p:spTree>
    <p:extLst>
      <p:ext uri="{BB962C8B-B14F-4D97-AF65-F5344CB8AC3E}">
        <p14:creationId xmlns:p14="http://schemas.microsoft.com/office/powerpoint/2010/main" val="373861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ubrik 1"/>
          <p:cNvSpPr>
            <a:spLocks noGrp="1"/>
          </p:cNvSpPr>
          <p:nvPr>
            <p:ph type="title"/>
          </p:nvPr>
        </p:nvSpPr>
        <p:spPr>
          <a:xfrm>
            <a:off x="866215" y="947920"/>
            <a:ext cx="6571060" cy="728480"/>
          </a:xfrm>
        </p:spPr>
        <p:txBody>
          <a:bodyPr>
            <a:normAutofit/>
          </a:bodyPr>
          <a:lstStyle/>
          <a:p>
            <a:r>
              <a:rPr lang="en-US" sz="3000">
                <a:solidFill>
                  <a:srgbClr val="EBEBEB"/>
                </a:solidFill>
              </a:rPr>
              <a:t>There are 3 presentations of ADHD</a:t>
            </a:r>
          </a:p>
        </p:txBody>
      </p:sp>
      <p:sp>
        <p:nvSpPr>
          <p:cNvPr id="2" name="Rectangle 1">
            <a:extLst>
              <a:ext uri="{FF2B5EF4-FFF2-40B4-BE49-F238E27FC236}">
                <a16:creationId xmlns:a16="http://schemas.microsoft.com/office/drawing/2014/main" id="{56958DA9-B534-2A80-1230-C3C6C0A1C4B8}"/>
              </a:ext>
            </a:extLst>
          </p:cNvPr>
          <p:cNvSpPr/>
          <p:nvPr/>
        </p:nvSpPr>
        <p:spPr>
          <a:xfrm>
            <a:off x="106819" y="6306206"/>
            <a:ext cx="1249015"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0F1782-32FD-AF55-5D82-5FAEF415B734}"/>
              </a:ext>
            </a:extLst>
          </p:cNvPr>
          <p:cNvPicPr>
            <a:picLocks noChangeAspect="1"/>
          </p:cNvPicPr>
          <p:nvPr/>
        </p:nvPicPr>
        <p:blipFill>
          <a:blip r:embed="rId3"/>
          <a:stretch>
            <a:fillRect/>
          </a:stretch>
        </p:blipFill>
        <p:spPr>
          <a:xfrm>
            <a:off x="8307668" y="6319188"/>
            <a:ext cx="506015" cy="462014"/>
          </a:xfrm>
          <a:prstGeom prst="rect">
            <a:avLst/>
          </a:prstGeom>
        </p:spPr>
      </p:pic>
      <p:graphicFrame>
        <p:nvGraphicFramePr>
          <p:cNvPr id="22532" name="Platshållare för innehåll 2">
            <a:extLst>
              <a:ext uri="{FF2B5EF4-FFF2-40B4-BE49-F238E27FC236}">
                <a16:creationId xmlns:a16="http://schemas.microsoft.com/office/drawing/2014/main" id="{8EA58E50-8B23-AD4F-DB47-A31DDF3C91F1}"/>
              </a:ext>
            </a:extLst>
          </p:cNvPr>
          <p:cNvGraphicFramePr>
            <a:graphicFrameLocks noGrp="1"/>
          </p:cNvGraphicFramePr>
          <p:nvPr>
            <p:ph idx="1"/>
            <p:extLst>
              <p:ext uri="{D42A27DB-BD31-4B8C-83A1-F6EECF244321}">
                <p14:modId xmlns:p14="http://schemas.microsoft.com/office/powerpoint/2010/main" val="1538534369"/>
              </p:ext>
            </p:extLst>
          </p:nvPr>
        </p:nvGraphicFramePr>
        <p:xfrm>
          <a:off x="965200" y="2925232"/>
          <a:ext cx="7219037" cy="3086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ubrik 1"/>
          <p:cNvSpPr>
            <a:spLocks noGrp="1"/>
          </p:cNvSpPr>
          <p:nvPr>
            <p:ph type="title"/>
          </p:nvPr>
        </p:nvSpPr>
        <p:spPr>
          <a:xfrm>
            <a:off x="866215" y="947920"/>
            <a:ext cx="6571060" cy="728480"/>
          </a:xfrm>
        </p:spPr>
        <p:txBody>
          <a:bodyPr>
            <a:normAutofit/>
          </a:bodyPr>
          <a:lstStyle/>
          <a:p>
            <a:pPr>
              <a:lnSpc>
                <a:spcPct val="90000"/>
              </a:lnSpc>
            </a:pPr>
            <a:r>
              <a:rPr lang="en-US" sz="2500" b="1"/>
              <a:t>Conditions that often coexist with ADHD</a:t>
            </a:r>
          </a:p>
        </p:txBody>
      </p:sp>
      <p:sp>
        <p:nvSpPr>
          <p:cNvPr id="3" name="Platshållare för innehåll 2"/>
          <p:cNvSpPr>
            <a:spLocks noGrp="1"/>
          </p:cNvSpPr>
          <p:nvPr>
            <p:ph idx="1"/>
          </p:nvPr>
        </p:nvSpPr>
        <p:spPr>
          <a:xfrm>
            <a:off x="866215" y="2692152"/>
            <a:ext cx="4440891" cy="3678512"/>
          </a:xfrm>
        </p:spPr>
        <p:txBody>
          <a:bodyPr rtlCol="0" anchor="ctr">
            <a:normAutofit fontScale="25000" lnSpcReduction="20000"/>
          </a:bodyPr>
          <a:lstStyle/>
          <a:p>
            <a:pPr fontAlgn="auto">
              <a:lnSpc>
                <a:spcPct val="90000"/>
              </a:lnSpc>
              <a:spcAft>
                <a:spcPts val="0"/>
              </a:spcAft>
              <a:buFont typeface="Wingdings" pitchFamily="2" charset="2"/>
              <a:buChar char="Ø"/>
              <a:defRPr/>
            </a:pPr>
            <a:r>
              <a:rPr lang="en-US" sz="7200" b="1" dirty="0"/>
              <a:t>Anxiety</a:t>
            </a:r>
          </a:p>
          <a:p>
            <a:pPr fontAlgn="auto">
              <a:lnSpc>
                <a:spcPct val="90000"/>
              </a:lnSpc>
              <a:spcAft>
                <a:spcPts val="0"/>
              </a:spcAft>
              <a:buFont typeface="Wingdings" pitchFamily="2" charset="2"/>
              <a:buChar char="Ø"/>
              <a:defRPr/>
            </a:pPr>
            <a:r>
              <a:rPr lang="en-US" sz="7200" b="1" dirty="0"/>
              <a:t>Depression </a:t>
            </a:r>
          </a:p>
          <a:p>
            <a:pPr fontAlgn="auto">
              <a:lnSpc>
                <a:spcPct val="90000"/>
              </a:lnSpc>
              <a:spcAft>
                <a:spcPts val="0"/>
              </a:spcAft>
              <a:buFont typeface="Wingdings" pitchFamily="2" charset="2"/>
              <a:buChar char="Ø"/>
              <a:defRPr/>
            </a:pPr>
            <a:r>
              <a:rPr lang="en-US" sz="7200" b="1" dirty="0"/>
              <a:t>Learning Disabilities</a:t>
            </a:r>
          </a:p>
          <a:p>
            <a:pPr fontAlgn="auto">
              <a:lnSpc>
                <a:spcPct val="90000"/>
              </a:lnSpc>
              <a:spcAft>
                <a:spcPts val="0"/>
              </a:spcAft>
              <a:buFont typeface="Wingdings" pitchFamily="2" charset="2"/>
              <a:buChar char="Ø"/>
              <a:defRPr/>
            </a:pPr>
            <a:r>
              <a:rPr lang="en-US" sz="7200" b="1" dirty="0"/>
              <a:t>OCD (Obsessive Compulsive Disorder)</a:t>
            </a:r>
          </a:p>
          <a:p>
            <a:pPr fontAlgn="auto">
              <a:lnSpc>
                <a:spcPct val="90000"/>
              </a:lnSpc>
              <a:spcAft>
                <a:spcPts val="0"/>
              </a:spcAft>
              <a:buFont typeface="Wingdings" pitchFamily="2" charset="2"/>
              <a:buChar char="Ø"/>
              <a:defRPr/>
            </a:pPr>
            <a:r>
              <a:rPr lang="en-US" sz="7200" b="1" dirty="0"/>
              <a:t>ODD (Oppositional Defiant Disorder)</a:t>
            </a:r>
          </a:p>
          <a:p>
            <a:pPr fontAlgn="auto">
              <a:lnSpc>
                <a:spcPct val="90000"/>
              </a:lnSpc>
              <a:spcAft>
                <a:spcPts val="0"/>
              </a:spcAft>
              <a:buFont typeface="Wingdings" pitchFamily="2" charset="2"/>
              <a:buChar char="Ø"/>
              <a:defRPr/>
            </a:pPr>
            <a:r>
              <a:rPr lang="en-US" sz="7200" b="1" dirty="0"/>
              <a:t>CD (Conduct Disorder)</a:t>
            </a:r>
          </a:p>
          <a:p>
            <a:pPr fontAlgn="auto">
              <a:lnSpc>
                <a:spcPct val="90000"/>
              </a:lnSpc>
              <a:spcAft>
                <a:spcPts val="0"/>
              </a:spcAft>
              <a:buFont typeface="Wingdings" pitchFamily="2" charset="2"/>
              <a:buChar char="Ø"/>
              <a:defRPr/>
            </a:pPr>
            <a:r>
              <a:rPr lang="en-US" sz="7200" b="1" dirty="0"/>
              <a:t>Dependency on or addictions to alcohol, drugs, gambling, shopping, food, etc.</a:t>
            </a:r>
          </a:p>
          <a:p>
            <a:pPr fontAlgn="auto">
              <a:lnSpc>
                <a:spcPct val="90000"/>
              </a:lnSpc>
              <a:spcAft>
                <a:spcPts val="0"/>
              </a:spcAft>
              <a:buFont typeface="Wingdings" pitchFamily="2" charset="2"/>
              <a:buChar char="Ø"/>
              <a:defRPr/>
            </a:pPr>
            <a:r>
              <a:rPr lang="en-US" sz="7200" b="1" dirty="0"/>
              <a:t>Sleeping Disorders</a:t>
            </a:r>
          </a:p>
          <a:p>
            <a:pPr fontAlgn="auto">
              <a:lnSpc>
                <a:spcPct val="90000"/>
              </a:lnSpc>
              <a:spcAft>
                <a:spcPts val="0"/>
              </a:spcAft>
              <a:buFont typeface="Wingdings" pitchFamily="2" charset="2"/>
              <a:buChar char="Ø"/>
              <a:defRPr/>
            </a:pPr>
            <a:r>
              <a:rPr lang="en-US" sz="7200" b="1" dirty="0"/>
              <a:t>Tics</a:t>
            </a:r>
          </a:p>
          <a:p>
            <a:pPr marL="0" indent="0" fontAlgn="auto">
              <a:lnSpc>
                <a:spcPct val="90000"/>
              </a:lnSpc>
              <a:spcAft>
                <a:spcPts val="0"/>
              </a:spcAft>
              <a:buFont typeface="Arial"/>
              <a:buNone/>
              <a:defRPr/>
            </a:pPr>
            <a:endParaRPr lang="en-US" sz="1400" dirty="0"/>
          </a:p>
          <a:p>
            <a:pPr fontAlgn="auto">
              <a:lnSpc>
                <a:spcPct val="90000"/>
              </a:lnSpc>
              <a:spcAft>
                <a:spcPts val="0"/>
              </a:spcAft>
              <a:buFont typeface="Arial"/>
              <a:buChar char="•"/>
              <a:defRPr/>
            </a:pPr>
            <a:endParaRPr lang="en-US" sz="1400" dirty="0"/>
          </a:p>
        </p:txBody>
      </p:sp>
      <p:pic>
        <p:nvPicPr>
          <p:cNvPr id="7" name="Picture 6" descr="Paper head with rainbow gears">
            <a:extLst>
              <a:ext uri="{FF2B5EF4-FFF2-40B4-BE49-F238E27FC236}">
                <a16:creationId xmlns:a16="http://schemas.microsoft.com/office/drawing/2014/main" id="{F2525253-48AE-B466-F9B9-AC242C29EC34}"/>
              </a:ext>
            </a:extLst>
          </p:cNvPr>
          <p:cNvPicPr>
            <a:picLocks noChangeAspect="1"/>
          </p:cNvPicPr>
          <p:nvPr/>
        </p:nvPicPr>
        <p:blipFill>
          <a:blip r:embed="rId3"/>
          <a:stretch>
            <a:fillRect/>
          </a:stretch>
        </p:blipFill>
        <p:spPr>
          <a:xfrm>
            <a:off x="5866132" y="2438400"/>
            <a:ext cx="2274059" cy="3406831"/>
          </a:xfrm>
          <a:prstGeom prst="roundRect">
            <a:avLst>
              <a:gd name="adj" fmla="val 1858"/>
            </a:avLst>
          </a:prstGeom>
          <a:effectLst>
            <a:outerShdw blurRad="50800" dist="50800" dir="5400000" algn="tl" rotWithShape="0">
              <a:srgbClr val="000000">
                <a:alpha val="43000"/>
              </a:srgbClr>
            </a:outerShdw>
          </a:effectLst>
        </p:spPr>
      </p:pic>
      <p:sp>
        <p:nvSpPr>
          <p:cNvPr id="2" name="Rectangle 1">
            <a:extLst>
              <a:ext uri="{FF2B5EF4-FFF2-40B4-BE49-F238E27FC236}">
                <a16:creationId xmlns:a16="http://schemas.microsoft.com/office/drawing/2014/main" id="{4116F7F3-0A26-999A-DC82-E46CBEBFE387}"/>
              </a:ext>
            </a:extLst>
          </p:cNvPr>
          <p:cNvSpPr/>
          <p:nvPr/>
        </p:nvSpPr>
        <p:spPr>
          <a:xfrm>
            <a:off x="13158" y="6370664"/>
            <a:ext cx="1779783"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yellow letters&#10;&#10;Description automatically generated">
            <a:extLst>
              <a:ext uri="{FF2B5EF4-FFF2-40B4-BE49-F238E27FC236}">
                <a16:creationId xmlns:a16="http://schemas.microsoft.com/office/drawing/2014/main" id="{98DEB89B-3D37-F974-6174-A371DC162C15}"/>
              </a:ext>
            </a:extLst>
          </p:cNvPr>
          <p:cNvPicPr>
            <a:picLocks noChangeAspect="1"/>
          </p:cNvPicPr>
          <p:nvPr/>
        </p:nvPicPr>
        <p:blipFill>
          <a:blip r:embed="rId4"/>
          <a:stretch>
            <a:fillRect/>
          </a:stretch>
        </p:blipFill>
        <p:spPr>
          <a:xfrm>
            <a:off x="8259176" y="6116912"/>
            <a:ext cx="598845" cy="5517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ubrik 4"/>
          <p:cNvSpPr>
            <a:spLocks noGrp="1"/>
          </p:cNvSpPr>
          <p:nvPr>
            <p:ph type="title"/>
          </p:nvPr>
        </p:nvSpPr>
        <p:spPr>
          <a:xfrm>
            <a:off x="1291852" y="884586"/>
            <a:ext cx="6346078" cy="711359"/>
          </a:xfrm>
        </p:spPr>
        <p:txBody>
          <a:bodyPr/>
          <a:lstStyle/>
          <a:p>
            <a:pPr algn="ctr"/>
            <a:r>
              <a:rPr lang="en-US" dirty="0"/>
              <a:t>How prevalent is ADHD</a:t>
            </a:r>
            <a:br>
              <a:rPr lang="en-US" dirty="0"/>
            </a:br>
            <a:r>
              <a:rPr lang="en-US" dirty="0"/>
              <a:t> in the United States?</a:t>
            </a:r>
          </a:p>
        </p:txBody>
      </p:sp>
      <p:pic>
        <p:nvPicPr>
          <p:cNvPr id="2" name="Picture 1">
            <a:extLst>
              <a:ext uri="{FF2B5EF4-FFF2-40B4-BE49-F238E27FC236}">
                <a16:creationId xmlns:a16="http://schemas.microsoft.com/office/drawing/2014/main" id="{EAD552DC-36C9-D3F6-4BA5-7498592BD2FD}"/>
              </a:ext>
            </a:extLst>
          </p:cNvPr>
          <p:cNvPicPr>
            <a:picLocks noChangeAspect="1"/>
          </p:cNvPicPr>
          <p:nvPr/>
        </p:nvPicPr>
        <p:blipFill>
          <a:blip r:embed="rId3"/>
          <a:stretch>
            <a:fillRect/>
          </a:stretch>
        </p:blipFill>
        <p:spPr>
          <a:xfrm>
            <a:off x="193856" y="6351095"/>
            <a:ext cx="506015" cy="462014"/>
          </a:xfrm>
          <a:prstGeom prst="rect">
            <a:avLst/>
          </a:prstGeom>
        </p:spPr>
      </p:pic>
      <p:sp>
        <p:nvSpPr>
          <p:cNvPr id="3" name="Rectangle 2">
            <a:extLst>
              <a:ext uri="{FF2B5EF4-FFF2-40B4-BE49-F238E27FC236}">
                <a16:creationId xmlns:a16="http://schemas.microsoft.com/office/drawing/2014/main" id="{D6C56112-FA7A-DAA6-6513-3FFDB16393B7}"/>
              </a:ext>
            </a:extLst>
          </p:cNvPr>
          <p:cNvSpPr/>
          <p:nvPr/>
        </p:nvSpPr>
        <p:spPr>
          <a:xfrm>
            <a:off x="106819" y="6306206"/>
            <a:ext cx="1249015"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ontent Placeholder 4">
            <a:extLst>
              <a:ext uri="{FF2B5EF4-FFF2-40B4-BE49-F238E27FC236}">
                <a16:creationId xmlns:a16="http://schemas.microsoft.com/office/drawing/2014/main" id="{218697FC-9FBB-D547-EA34-2E8C0FE93183}"/>
              </a:ext>
            </a:extLst>
          </p:cNvPr>
          <p:cNvSpPr>
            <a:spLocks noGrp="1"/>
          </p:cNvSpPr>
          <p:nvPr>
            <p:ph idx="1"/>
          </p:nvPr>
        </p:nvSpPr>
        <p:spPr>
          <a:xfrm>
            <a:off x="699871" y="2143913"/>
            <a:ext cx="7872997" cy="3956847"/>
          </a:xfrm>
        </p:spPr>
        <p:txBody>
          <a:bodyPr>
            <a:normAutofit/>
          </a:bodyPr>
          <a:lstStyle/>
          <a:p>
            <a:pPr marL="0" marR="0" indent="0" rtl="0">
              <a:spcBef>
                <a:spcPts val="0"/>
              </a:spcBef>
              <a:spcAft>
                <a:spcPts val="0"/>
              </a:spcAft>
              <a:buNone/>
            </a:pPr>
            <a:r>
              <a:rPr lang="en-US" sz="1800" dirty="0">
                <a:solidFill>
                  <a:schemeClr val="tx1"/>
                </a:solidFill>
                <a:effectLst/>
                <a:latin typeface="Arial" panose="020B0604020202020204" pitchFamily="34" charset="0"/>
              </a:rPr>
              <a:t> </a:t>
            </a:r>
            <a:r>
              <a:rPr lang="en-US" sz="2600" dirty="0">
                <a:solidFill>
                  <a:schemeClr val="tx1"/>
                </a:solidFill>
                <a:latin typeface="Arial" panose="020B0604020202020204" pitchFamily="34" charset="0"/>
              </a:rPr>
              <a:t>In the</a:t>
            </a:r>
            <a:r>
              <a:rPr lang="en-US" sz="2600" dirty="0">
                <a:solidFill>
                  <a:schemeClr val="tx1"/>
                </a:solidFill>
                <a:effectLst/>
              </a:rPr>
              <a:t> United States:</a:t>
            </a:r>
            <a:br>
              <a:rPr lang="en-US" sz="2600" dirty="0">
                <a:solidFill>
                  <a:schemeClr val="tx1"/>
                </a:solidFill>
                <a:effectLst/>
              </a:rPr>
            </a:br>
            <a:endParaRPr lang="en-US" sz="2300" dirty="0">
              <a:solidFill>
                <a:schemeClr val="tx1"/>
              </a:solidFill>
              <a:effectLst/>
            </a:endParaRPr>
          </a:p>
          <a:p>
            <a:pPr marL="114300" marR="0" indent="-457200" rtl="0">
              <a:spcBef>
                <a:spcPts val="0"/>
              </a:spcBef>
              <a:spcAft>
                <a:spcPts val="0"/>
              </a:spcAft>
              <a:buFont typeface="Wingdings" pitchFamily="2" charset="2"/>
              <a:buChar char="Ø"/>
            </a:pPr>
            <a:r>
              <a:rPr lang="en-US" sz="2200" dirty="0">
                <a:solidFill>
                  <a:schemeClr val="tx1"/>
                </a:solidFill>
                <a:effectLst/>
              </a:rPr>
              <a:t>An estimated 7 million (11.4%) U.S. children aged 3-17 have ever been diagnosed with ADHD, according to a national survey of parents using data from 2022.*</a:t>
            </a:r>
          </a:p>
          <a:p>
            <a:pPr marL="114300" marR="0" indent="-457200" rtl="0">
              <a:spcBef>
                <a:spcPts val="0"/>
              </a:spcBef>
              <a:spcAft>
                <a:spcPts val="0"/>
              </a:spcAft>
              <a:buFont typeface="Wingdings" pitchFamily="2" charset="2"/>
              <a:buChar char="Ø"/>
            </a:pPr>
            <a:r>
              <a:rPr lang="en-US" sz="2200" dirty="0">
                <a:solidFill>
                  <a:schemeClr val="tx1"/>
                </a:solidFill>
                <a:effectLst/>
              </a:rPr>
              <a:t>ADHD diagnosis estimates among U.S. children aged 3-17 vary from 6% to 16% across states.*</a:t>
            </a:r>
          </a:p>
          <a:p>
            <a:pPr marL="114300" marR="0" indent="-457200" rtl="0">
              <a:spcBef>
                <a:spcPts val="0"/>
              </a:spcBef>
              <a:spcAft>
                <a:spcPts val="0"/>
              </a:spcAft>
              <a:buFont typeface="Wingdings" pitchFamily="2" charset="2"/>
              <a:buChar char="Ø"/>
            </a:pPr>
            <a:r>
              <a:rPr lang="en-US" sz="2200" dirty="0">
                <a:solidFill>
                  <a:schemeClr val="tx1"/>
                </a:solidFill>
                <a:effectLst/>
              </a:rPr>
              <a:t>The overall prevalence of current adult ADHD among U.S. adults is 4.4%.**</a:t>
            </a:r>
          </a:p>
          <a:p>
            <a:pPr marR="0" rtl="0">
              <a:spcBef>
                <a:spcPts val="0"/>
              </a:spcBef>
              <a:spcAft>
                <a:spcPts val="0"/>
              </a:spcAft>
              <a:buFont typeface="Wingdings" pitchFamily="2" charset="2"/>
              <a:buChar char="Ø"/>
            </a:pPr>
            <a:endParaRPr lang="en-US" sz="2600" dirty="0">
              <a:effectLst/>
              <a:latin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9138C1DF-EF83-24A9-ED97-B561B3185C85}"/>
              </a:ext>
            </a:extLst>
          </p:cNvPr>
          <p:cNvSpPr txBox="1"/>
          <p:nvPr/>
        </p:nvSpPr>
        <p:spPr>
          <a:xfrm>
            <a:off x="1593109" y="6078630"/>
            <a:ext cx="8572868" cy="800219"/>
          </a:xfrm>
          <a:prstGeom prst="rect">
            <a:avLst/>
          </a:prstGeom>
          <a:noFill/>
        </p:spPr>
        <p:txBody>
          <a:bodyPr wrap="square" rtlCol="0">
            <a:spAutoFit/>
          </a:bodyPr>
          <a:lstStyle/>
          <a:p>
            <a:pPr marL="0" marR="0" rtl="0">
              <a:spcBef>
                <a:spcPts val="0"/>
              </a:spcBef>
              <a:spcAft>
                <a:spcPts val="0"/>
              </a:spcAft>
            </a:pPr>
            <a:r>
              <a:rPr lang="en-US" sz="1400" dirty="0">
                <a:effectLst/>
                <a:latin typeface="Arial" panose="020B0604020202020204" pitchFamily="34" charset="0"/>
              </a:rPr>
              <a:t>*from </a:t>
            </a:r>
            <a:r>
              <a:rPr lang="en-US" sz="1400" u="sng" dirty="0">
                <a:effectLst/>
                <a:latin typeface="Arial" panose="020B0604020202020204" pitchFamily="34" charset="0"/>
                <a:hlinkClick r:id="rId4">
                  <a:extLst>
                    <a:ext uri="{A12FA001-AC4F-418D-AE19-62706E023703}">
                      <ahyp:hlinkClr xmlns:ahyp="http://schemas.microsoft.com/office/drawing/2018/hyperlinkcolor" val="tx"/>
                    </a:ext>
                  </a:extLst>
                </a:hlinkClick>
              </a:rPr>
              <a:t>https://www.cdc.gov/adhd/data/index.html</a:t>
            </a:r>
            <a:endParaRPr lang="en-US" sz="1400" dirty="0">
              <a:effectLst/>
              <a:latin typeface="Calibri" panose="020F0502020204030204" pitchFamily="34" charset="0"/>
            </a:endParaRPr>
          </a:p>
          <a:p>
            <a:pPr marL="0" marR="0" rtl="0">
              <a:spcBef>
                <a:spcPts val="0"/>
              </a:spcBef>
              <a:spcAft>
                <a:spcPts val="0"/>
              </a:spcAft>
            </a:pPr>
            <a:r>
              <a:rPr lang="en-US" sz="1400" dirty="0">
                <a:effectLst/>
                <a:latin typeface="Arial" panose="020B0604020202020204" pitchFamily="34" charset="0"/>
              </a:rPr>
              <a:t>**from </a:t>
            </a:r>
            <a:r>
              <a:rPr lang="en-US" sz="1400" u="sng" dirty="0">
                <a:effectLst/>
                <a:latin typeface="Arial" panose="020B0604020202020204" pitchFamily="34" charset="0"/>
                <a:hlinkClick r:id="rId5">
                  <a:extLst>
                    <a:ext uri="{A12FA001-AC4F-418D-AE19-62706E023703}">
                      <ahyp:hlinkClr xmlns:ahyp="http://schemas.microsoft.com/office/drawing/2018/hyperlinkcolor" val="tx"/>
                    </a:ext>
                  </a:extLst>
                </a:hlinkClick>
              </a:rPr>
              <a:t>https://www.nimh.nih.gov/health/statistics/attention-deficit-hyperactivity-disorder-adhd</a:t>
            </a:r>
            <a:endParaRPr lang="en-US" sz="1400" dirty="0">
              <a:effectLst/>
              <a:latin typeface="Calibri" panose="020F0502020204030204" pitchFamily="34" charset="0"/>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Platshållare för innehåll 2"/>
          <p:cNvSpPr>
            <a:spLocks noGrp="1"/>
          </p:cNvSpPr>
          <p:nvPr>
            <p:ph idx="1"/>
          </p:nvPr>
        </p:nvSpPr>
        <p:spPr>
          <a:xfrm>
            <a:off x="863564" y="1783556"/>
            <a:ext cx="6079527" cy="4708525"/>
          </a:xfrm>
        </p:spPr>
        <p:txBody>
          <a:bodyPr>
            <a:normAutofit/>
          </a:bodyPr>
          <a:lstStyle/>
          <a:p>
            <a:pPr marL="0" indent="0">
              <a:buNone/>
            </a:pPr>
            <a:endParaRPr lang="en-US" sz="2400" dirty="0"/>
          </a:p>
          <a:p>
            <a:pPr marL="0" indent="0">
              <a:buNone/>
            </a:pPr>
            <a:r>
              <a:rPr lang="en-US" sz="2400" dirty="0"/>
              <a:t>ADHD occurs throughout the </a:t>
            </a:r>
          </a:p>
          <a:p>
            <a:pPr marL="0" indent="0">
              <a:buNone/>
            </a:pPr>
            <a:r>
              <a:rPr lang="en-US" sz="2400" dirty="0"/>
              <a:t>developed and developing world </a:t>
            </a:r>
          </a:p>
          <a:p>
            <a:pPr marL="0" indent="0">
              <a:buNone/>
            </a:pPr>
            <a:endParaRPr lang="en-US" sz="2400" dirty="0"/>
          </a:p>
          <a:p>
            <a:r>
              <a:rPr lang="en-US" sz="2400" dirty="0"/>
              <a:t>5.9% of youths meet diagnostic criteria for ADHD*</a:t>
            </a:r>
          </a:p>
          <a:p>
            <a:endParaRPr lang="en-US" sz="2400" dirty="0"/>
          </a:p>
          <a:p>
            <a:r>
              <a:rPr lang="en-US" sz="2400" dirty="0"/>
              <a:t>Prevalence of ADHD in adulthood</a:t>
            </a:r>
          </a:p>
          <a:p>
            <a:pPr marL="0" indent="0">
              <a:buNone/>
            </a:pPr>
            <a:r>
              <a:rPr lang="en-US" sz="2400" dirty="0"/>
              <a:t>    is estimated to be 2.5%*</a:t>
            </a:r>
          </a:p>
        </p:txBody>
      </p:sp>
      <p:sp>
        <p:nvSpPr>
          <p:cNvPr id="28674" name="Shape 570"/>
          <p:cNvSpPr txBox="1">
            <a:spLocks noChangeArrowheads="1"/>
          </p:cNvSpPr>
          <p:nvPr/>
        </p:nvSpPr>
        <p:spPr bwMode="auto">
          <a:xfrm>
            <a:off x="4069210" y="6272754"/>
            <a:ext cx="4888741" cy="731837"/>
          </a:xfrm>
          <a:prstGeom prst="rect">
            <a:avLst/>
          </a:prstGeom>
          <a:noFill/>
          <a:ln w="9525">
            <a:noFill/>
            <a:miter lim="800000"/>
            <a:headEnd/>
            <a:tailEnd/>
          </a:ln>
        </p:spPr>
        <p:txBody>
          <a:bodyPr lIns="0" tIns="0" rIns="39200" bIns="0"/>
          <a:lstStyle/>
          <a:p>
            <a:pPr marL="38100">
              <a:buClr>
                <a:srgbClr val="000000"/>
              </a:buClr>
              <a:buSzPct val="25000"/>
            </a:pPr>
            <a:r>
              <a:rPr lang="sv-SE" sz="1600" dirty="0">
                <a:solidFill>
                  <a:srgbClr val="7F7F7F"/>
                </a:solidFill>
                <a:sym typeface="Arial" pitchFamily="34" charset="0"/>
              </a:rPr>
              <a:t>*Source: World Federation of ADHD International Consensus Statement (2021) </a:t>
            </a:r>
          </a:p>
        </p:txBody>
      </p:sp>
      <p:sp>
        <p:nvSpPr>
          <p:cNvPr id="28676" name="Rubrik 4"/>
          <p:cNvSpPr>
            <a:spLocks noGrp="1"/>
          </p:cNvSpPr>
          <p:nvPr>
            <p:ph type="title"/>
          </p:nvPr>
        </p:nvSpPr>
        <p:spPr/>
        <p:txBody>
          <a:bodyPr/>
          <a:lstStyle/>
          <a:p>
            <a:pPr algn="ctr"/>
            <a:r>
              <a:rPr lang="en-US" dirty="0"/>
              <a:t>How common is ADHD globally?</a:t>
            </a:r>
          </a:p>
        </p:txBody>
      </p:sp>
      <p:pic>
        <p:nvPicPr>
          <p:cNvPr id="2" name="Picture 1"/>
          <p:cNvPicPr>
            <a:picLocks noChangeAspect="1"/>
          </p:cNvPicPr>
          <p:nvPr/>
        </p:nvPicPr>
        <p:blipFill>
          <a:blip r:embed="rId3"/>
          <a:stretch>
            <a:fillRect/>
          </a:stretch>
        </p:blipFill>
        <p:spPr>
          <a:xfrm>
            <a:off x="6352079" y="2316439"/>
            <a:ext cx="2631584" cy="2811372"/>
          </a:xfrm>
          <a:prstGeom prst="rect">
            <a:avLst/>
          </a:prstGeom>
        </p:spPr>
      </p:pic>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418BC3DF-A74A-E4A3-0C8C-EE46CAAFB94A}"/>
                  </a:ext>
                </a:extLst>
              </p14:cNvPr>
              <p14:cNvContentPartPr/>
              <p14:nvPr/>
            </p14:nvContentPartPr>
            <p14:xfrm>
              <a:off x="1308191" y="6599774"/>
              <a:ext cx="3240" cy="360"/>
            </p14:xfrm>
          </p:contentPart>
        </mc:Choice>
        <mc:Fallback xmlns="">
          <p:pic>
            <p:nvPicPr>
              <p:cNvPr id="21" name="Ink 20">
                <a:extLst>
                  <a:ext uri="{FF2B5EF4-FFF2-40B4-BE49-F238E27FC236}">
                    <a16:creationId xmlns:a16="http://schemas.microsoft.com/office/drawing/2014/main" id="{418BC3DF-A74A-E4A3-0C8C-EE46CAAFB94A}"/>
                  </a:ext>
                </a:extLst>
              </p:cNvPr>
              <p:cNvPicPr/>
              <p:nvPr/>
            </p:nvPicPr>
            <p:blipFill>
              <a:blip r:embed="rId5"/>
              <a:stretch>
                <a:fillRect/>
              </a:stretch>
            </p:blipFill>
            <p:spPr>
              <a:xfrm>
                <a:off x="1254551" y="6491774"/>
                <a:ext cx="110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C504D480-13D6-70C2-9E0E-E229AA69A3EE}"/>
                  </a:ext>
                </a:extLst>
              </p14:cNvPr>
              <p14:cNvContentPartPr/>
              <p14:nvPr/>
            </p14:nvContentPartPr>
            <p14:xfrm>
              <a:off x="1541471" y="6761054"/>
              <a:ext cx="119880" cy="50040"/>
            </p14:xfrm>
          </p:contentPart>
        </mc:Choice>
        <mc:Fallback xmlns="">
          <p:pic>
            <p:nvPicPr>
              <p:cNvPr id="20" name="Ink 19">
                <a:extLst>
                  <a:ext uri="{FF2B5EF4-FFF2-40B4-BE49-F238E27FC236}">
                    <a16:creationId xmlns:a16="http://schemas.microsoft.com/office/drawing/2014/main" id="{C504D480-13D6-70C2-9E0E-E229AA69A3EE}"/>
                  </a:ext>
                </a:extLst>
              </p:cNvPr>
              <p:cNvPicPr/>
              <p:nvPr/>
            </p:nvPicPr>
            <p:blipFill>
              <a:blip r:embed="rId7"/>
              <a:stretch>
                <a:fillRect/>
              </a:stretch>
            </p:blipFill>
            <p:spPr>
              <a:xfrm>
                <a:off x="1487831" y="6653054"/>
                <a:ext cx="2275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0B3E7FA9-A1F2-B3F9-3C1C-B2FBD16D4075}"/>
                  </a:ext>
                </a:extLst>
              </p14:cNvPr>
              <p14:cNvContentPartPr/>
              <p14:nvPr/>
            </p14:nvContentPartPr>
            <p14:xfrm>
              <a:off x="169511" y="6722894"/>
              <a:ext cx="117720" cy="107280"/>
            </p14:xfrm>
          </p:contentPart>
        </mc:Choice>
        <mc:Fallback xmlns="">
          <p:pic>
            <p:nvPicPr>
              <p:cNvPr id="19" name="Ink 18">
                <a:extLst>
                  <a:ext uri="{FF2B5EF4-FFF2-40B4-BE49-F238E27FC236}">
                    <a16:creationId xmlns:a16="http://schemas.microsoft.com/office/drawing/2014/main" id="{0B3E7FA9-A1F2-B3F9-3C1C-B2FBD16D4075}"/>
                  </a:ext>
                </a:extLst>
              </p:cNvPr>
              <p:cNvPicPr/>
              <p:nvPr/>
            </p:nvPicPr>
            <p:blipFill>
              <a:blip r:embed="rId9"/>
              <a:stretch>
                <a:fillRect/>
              </a:stretch>
            </p:blipFill>
            <p:spPr>
              <a:xfrm>
                <a:off x="115511" y="6615254"/>
                <a:ext cx="22536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04A5AEFF-9127-2A94-07F4-7821C55DCA85}"/>
                  </a:ext>
                </a:extLst>
              </p14:cNvPr>
              <p14:cNvContentPartPr/>
              <p14:nvPr/>
            </p14:nvContentPartPr>
            <p14:xfrm>
              <a:off x="161951" y="6344431"/>
              <a:ext cx="1309842" cy="564273"/>
            </p14:xfrm>
          </p:contentPart>
        </mc:Choice>
        <mc:Fallback xmlns="">
          <p:pic>
            <p:nvPicPr>
              <p:cNvPr id="18" name="Ink 17">
                <a:extLst>
                  <a:ext uri="{FF2B5EF4-FFF2-40B4-BE49-F238E27FC236}">
                    <a16:creationId xmlns:a16="http://schemas.microsoft.com/office/drawing/2014/main" id="{04A5AEFF-9127-2A94-07F4-7821C55DCA85}"/>
                  </a:ext>
                </a:extLst>
              </p:cNvPr>
              <p:cNvPicPr/>
              <p:nvPr/>
            </p:nvPicPr>
            <p:blipFill>
              <a:blip r:embed="rId11"/>
              <a:stretch>
                <a:fillRect/>
              </a:stretch>
            </p:blipFill>
            <p:spPr>
              <a:xfrm>
                <a:off x="107929" y="6236264"/>
                <a:ext cx="1417525" cy="78024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A0081626-251A-79D9-5CBF-C438E00CEE30}"/>
                  </a:ext>
                </a:extLst>
              </p14:cNvPr>
              <p14:cNvContentPartPr/>
              <p14:nvPr/>
            </p14:nvContentPartPr>
            <p14:xfrm>
              <a:off x="2097311" y="6962654"/>
              <a:ext cx="52920" cy="39240"/>
            </p14:xfrm>
          </p:contentPart>
        </mc:Choice>
        <mc:Fallback xmlns="">
          <p:pic>
            <p:nvPicPr>
              <p:cNvPr id="17" name="Ink 16">
                <a:extLst>
                  <a:ext uri="{FF2B5EF4-FFF2-40B4-BE49-F238E27FC236}">
                    <a16:creationId xmlns:a16="http://schemas.microsoft.com/office/drawing/2014/main" id="{A0081626-251A-79D9-5CBF-C438E00CEE30}"/>
                  </a:ext>
                </a:extLst>
              </p:cNvPr>
              <p:cNvPicPr/>
              <p:nvPr/>
            </p:nvPicPr>
            <p:blipFill>
              <a:blip r:embed="rId13"/>
              <a:stretch>
                <a:fillRect/>
              </a:stretch>
            </p:blipFill>
            <p:spPr>
              <a:xfrm>
                <a:off x="2043671" y="6855014"/>
                <a:ext cx="1605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DD5C013D-C684-4937-5F21-9A7FC8ED579A}"/>
                  </a:ext>
                </a:extLst>
              </p14:cNvPr>
              <p14:cNvContentPartPr/>
              <p14:nvPr/>
            </p14:nvContentPartPr>
            <p14:xfrm>
              <a:off x="266711" y="7081454"/>
              <a:ext cx="1024560" cy="57240"/>
            </p14:xfrm>
          </p:contentPart>
        </mc:Choice>
        <mc:Fallback xmlns="">
          <p:pic>
            <p:nvPicPr>
              <p:cNvPr id="16" name="Ink 15">
                <a:extLst>
                  <a:ext uri="{FF2B5EF4-FFF2-40B4-BE49-F238E27FC236}">
                    <a16:creationId xmlns:a16="http://schemas.microsoft.com/office/drawing/2014/main" id="{DD5C013D-C684-4937-5F21-9A7FC8ED579A}"/>
                  </a:ext>
                </a:extLst>
              </p:cNvPr>
              <p:cNvPicPr/>
              <p:nvPr/>
            </p:nvPicPr>
            <p:blipFill>
              <a:blip r:embed="rId15"/>
              <a:stretch>
                <a:fillRect/>
              </a:stretch>
            </p:blipFill>
            <p:spPr>
              <a:xfrm>
                <a:off x="213071" y="6973814"/>
                <a:ext cx="113220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E70B4960-9876-492E-3D6D-84D4BDC708B5}"/>
                  </a:ext>
                </a:extLst>
              </p14:cNvPr>
              <p14:cNvContentPartPr/>
              <p14:nvPr/>
            </p14:nvContentPartPr>
            <p14:xfrm>
              <a:off x="125231" y="6716414"/>
              <a:ext cx="36720" cy="360"/>
            </p14:xfrm>
          </p:contentPart>
        </mc:Choice>
        <mc:Fallback xmlns="">
          <p:pic>
            <p:nvPicPr>
              <p:cNvPr id="14" name="Ink 13">
                <a:extLst>
                  <a:ext uri="{FF2B5EF4-FFF2-40B4-BE49-F238E27FC236}">
                    <a16:creationId xmlns:a16="http://schemas.microsoft.com/office/drawing/2014/main" id="{E70B4960-9876-492E-3D6D-84D4BDC708B5}"/>
                  </a:ext>
                </a:extLst>
              </p:cNvPr>
              <p:cNvPicPr/>
              <p:nvPr/>
            </p:nvPicPr>
            <p:blipFill>
              <a:blip r:embed="rId17"/>
              <a:stretch>
                <a:fillRect/>
              </a:stretch>
            </p:blipFill>
            <p:spPr>
              <a:xfrm>
                <a:off x="71231" y="6608414"/>
                <a:ext cx="144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D256CA45-C12B-136B-842B-99F8297C6E84}"/>
                  </a:ext>
                </a:extLst>
              </p14:cNvPr>
              <p14:cNvContentPartPr/>
              <p14:nvPr/>
            </p14:nvContentPartPr>
            <p14:xfrm>
              <a:off x="1731029" y="6775274"/>
              <a:ext cx="251640" cy="2520"/>
            </p14:xfrm>
          </p:contentPart>
        </mc:Choice>
        <mc:Fallback xmlns="">
          <p:pic>
            <p:nvPicPr>
              <p:cNvPr id="13" name="Ink 12">
                <a:extLst>
                  <a:ext uri="{FF2B5EF4-FFF2-40B4-BE49-F238E27FC236}">
                    <a16:creationId xmlns:a16="http://schemas.microsoft.com/office/drawing/2014/main" id="{D256CA45-C12B-136B-842B-99F8297C6E84}"/>
                  </a:ext>
                </a:extLst>
              </p:cNvPr>
              <p:cNvPicPr/>
              <p:nvPr/>
            </p:nvPicPr>
            <p:blipFill>
              <a:blip r:embed="rId19"/>
              <a:stretch>
                <a:fillRect/>
              </a:stretch>
            </p:blipFill>
            <p:spPr>
              <a:xfrm>
                <a:off x="1677029" y="6667274"/>
                <a:ext cx="3592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3141345E-9A6E-CE55-0E92-CC9B2DCA6CA9}"/>
                  </a:ext>
                </a:extLst>
              </p14:cNvPr>
              <p14:cNvContentPartPr/>
              <p14:nvPr/>
            </p14:nvContentPartPr>
            <p14:xfrm>
              <a:off x="2007671" y="6707414"/>
              <a:ext cx="107280" cy="41760"/>
            </p14:xfrm>
          </p:contentPart>
        </mc:Choice>
        <mc:Fallback xmlns="">
          <p:pic>
            <p:nvPicPr>
              <p:cNvPr id="12" name="Ink 11">
                <a:extLst>
                  <a:ext uri="{FF2B5EF4-FFF2-40B4-BE49-F238E27FC236}">
                    <a16:creationId xmlns:a16="http://schemas.microsoft.com/office/drawing/2014/main" id="{3141345E-9A6E-CE55-0E92-CC9B2DCA6CA9}"/>
                  </a:ext>
                </a:extLst>
              </p:cNvPr>
              <p:cNvPicPr/>
              <p:nvPr/>
            </p:nvPicPr>
            <p:blipFill>
              <a:blip r:embed="rId21"/>
              <a:stretch>
                <a:fillRect/>
              </a:stretch>
            </p:blipFill>
            <p:spPr>
              <a:xfrm>
                <a:off x="1954031" y="6599414"/>
                <a:ext cx="21492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B77086C9-D94E-EAA8-0836-7C40BE93F6C4}"/>
                  </a:ext>
                </a:extLst>
              </p14:cNvPr>
              <p14:cNvContentPartPr/>
              <p14:nvPr/>
            </p14:nvContentPartPr>
            <p14:xfrm>
              <a:off x="1918620" y="6709228"/>
              <a:ext cx="215640" cy="10440"/>
            </p14:xfrm>
          </p:contentPart>
        </mc:Choice>
        <mc:Fallback xmlns="">
          <p:pic>
            <p:nvPicPr>
              <p:cNvPr id="11" name="Ink 10">
                <a:extLst>
                  <a:ext uri="{FF2B5EF4-FFF2-40B4-BE49-F238E27FC236}">
                    <a16:creationId xmlns:a16="http://schemas.microsoft.com/office/drawing/2014/main" id="{B77086C9-D94E-EAA8-0836-7C40BE93F6C4}"/>
                  </a:ext>
                </a:extLst>
              </p:cNvPr>
              <p:cNvPicPr/>
              <p:nvPr/>
            </p:nvPicPr>
            <p:blipFill>
              <a:blip r:embed="rId23"/>
              <a:stretch>
                <a:fillRect/>
              </a:stretch>
            </p:blipFill>
            <p:spPr>
              <a:xfrm>
                <a:off x="1864620" y="6601228"/>
                <a:ext cx="3232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E3A1AD61-ABD6-E2DF-02D6-E27D39E953CD}"/>
                  </a:ext>
                </a:extLst>
              </p14:cNvPr>
              <p14:cNvContentPartPr/>
              <p14:nvPr/>
            </p14:nvContentPartPr>
            <p14:xfrm>
              <a:off x="605111" y="6848894"/>
              <a:ext cx="19440" cy="36360"/>
            </p14:xfrm>
          </p:contentPart>
        </mc:Choice>
        <mc:Fallback xmlns="">
          <p:pic>
            <p:nvPicPr>
              <p:cNvPr id="10" name="Ink 9">
                <a:extLst>
                  <a:ext uri="{FF2B5EF4-FFF2-40B4-BE49-F238E27FC236}">
                    <a16:creationId xmlns:a16="http://schemas.microsoft.com/office/drawing/2014/main" id="{E3A1AD61-ABD6-E2DF-02D6-E27D39E953CD}"/>
                  </a:ext>
                </a:extLst>
              </p:cNvPr>
              <p:cNvPicPr/>
              <p:nvPr/>
            </p:nvPicPr>
            <p:blipFill>
              <a:blip r:embed="rId25"/>
              <a:stretch>
                <a:fillRect/>
              </a:stretch>
            </p:blipFill>
            <p:spPr>
              <a:xfrm>
                <a:off x="551471" y="6740894"/>
                <a:ext cx="1270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 name="Ink 8">
                <a:extLst>
                  <a:ext uri="{FF2B5EF4-FFF2-40B4-BE49-F238E27FC236}">
                    <a16:creationId xmlns:a16="http://schemas.microsoft.com/office/drawing/2014/main" id="{37BB19C1-3F37-2010-6EB4-EA653A694E1D}"/>
                  </a:ext>
                </a:extLst>
              </p14:cNvPr>
              <p14:cNvContentPartPr/>
              <p14:nvPr/>
            </p14:nvContentPartPr>
            <p14:xfrm>
              <a:off x="-135769" y="6632894"/>
              <a:ext cx="82440" cy="360"/>
            </p14:xfrm>
          </p:contentPart>
        </mc:Choice>
        <mc:Fallback xmlns="">
          <p:pic>
            <p:nvPicPr>
              <p:cNvPr id="9" name="Ink 8">
                <a:extLst>
                  <a:ext uri="{FF2B5EF4-FFF2-40B4-BE49-F238E27FC236}">
                    <a16:creationId xmlns:a16="http://schemas.microsoft.com/office/drawing/2014/main" id="{37BB19C1-3F37-2010-6EB4-EA653A694E1D}"/>
                  </a:ext>
                </a:extLst>
              </p:cNvPr>
              <p:cNvPicPr/>
              <p:nvPr/>
            </p:nvPicPr>
            <p:blipFill>
              <a:blip r:embed="rId27"/>
              <a:stretch>
                <a:fillRect/>
              </a:stretch>
            </p:blipFill>
            <p:spPr>
              <a:xfrm>
                <a:off x="-189769" y="6524894"/>
                <a:ext cx="190080" cy="216000"/>
              </a:xfrm>
              <a:prstGeom prst="rect">
                <a:avLst/>
              </a:prstGeom>
            </p:spPr>
          </p:pic>
        </mc:Fallback>
      </mc:AlternateContent>
      <p:sp>
        <p:nvSpPr>
          <p:cNvPr id="31" name="Forma libre: forma 30">
            <a:extLst>
              <a:ext uri="{FF2B5EF4-FFF2-40B4-BE49-F238E27FC236}">
                <a16:creationId xmlns:a16="http://schemas.microsoft.com/office/drawing/2014/main" id="{259CF74F-1EA7-41F0-9027-84CE2DAFB02C}"/>
              </a:ext>
            </a:extLst>
          </p:cNvPr>
          <p:cNvSpPr/>
          <p:nvPr/>
        </p:nvSpPr>
        <p:spPr>
          <a:xfrm>
            <a:off x="99360" y="6514200"/>
            <a:ext cx="548640" cy="365760"/>
          </a:xfrm>
          <a:custGeom>
            <a:avLst/>
            <a:gdLst>
              <a:gd name="connsiteX0" fmla="*/ 49680 w 527760"/>
              <a:gd name="connsiteY0" fmla="*/ 347040 h 347040"/>
              <a:gd name="connsiteX1" fmla="*/ 221760 w 527760"/>
              <a:gd name="connsiteY1" fmla="*/ 347040 h 347040"/>
              <a:gd name="connsiteX2" fmla="*/ 527760 w 527760"/>
              <a:gd name="connsiteY2" fmla="*/ 312840 h 347040"/>
              <a:gd name="connsiteX3" fmla="*/ 0 w 527760"/>
              <a:gd name="connsiteY3" fmla="*/ 0 h 347040"/>
            </a:gdLst>
            <a:ahLst/>
            <a:cxnLst>
              <a:cxn ang="0">
                <a:pos x="connsiteX0" y="connsiteY0"/>
              </a:cxn>
              <a:cxn ang="0">
                <a:pos x="connsiteX1" y="connsiteY1"/>
              </a:cxn>
              <a:cxn ang="0">
                <a:pos x="connsiteX2" y="connsiteY2"/>
              </a:cxn>
              <a:cxn ang="0">
                <a:pos x="connsiteX3" y="connsiteY3"/>
              </a:cxn>
            </a:cxnLst>
            <a:rect l="0" t="0" r="0" b="0"/>
            <a:pathLst>
              <a:path w="527760" h="347040">
                <a:moveTo>
                  <a:pt x="49680" y="347040"/>
                </a:moveTo>
                <a:lnTo>
                  <a:pt x="221760" y="347040"/>
                </a:lnTo>
                <a:lnTo>
                  <a:pt x="527760" y="312840"/>
                </a:lnTo>
                <a:lnTo>
                  <a:pt x="0" y="0"/>
                </a:lnTo>
                <a:close/>
              </a:path>
            </a:pathLst>
          </a:custGeom>
          <a:solidFill>
            <a:srgbClr val="E6E6E6">
              <a:alpha val="5000"/>
            </a:srgbClr>
          </a:solidFill>
          <a:ln w="108000">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6E6E6"/>
              </a:solidFill>
            </a:endParaRPr>
          </a:p>
        </p:txBody>
      </p:sp>
      <p:sp>
        <p:nvSpPr>
          <p:cNvPr id="24" name="Rectangle 23">
            <a:extLst>
              <a:ext uri="{FF2B5EF4-FFF2-40B4-BE49-F238E27FC236}">
                <a16:creationId xmlns:a16="http://schemas.microsoft.com/office/drawing/2014/main" id="{62C1939B-4909-0D13-FD89-B3039474EA6F}"/>
              </a:ext>
            </a:extLst>
          </p:cNvPr>
          <p:cNvSpPr/>
          <p:nvPr/>
        </p:nvSpPr>
        <p:spPr>
          <a:xfrm>
            <a:off x="29118" y="6357781"/>
            <a:ext cx="2437269" cy="551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838" name="Group 34837">
            <a:extLst>
              <a:ext uri="{FF2B5EF4-FFF2-40B4-BE49-F238E27FC236}">
                <a16:creationId xmlns:a16="http://schemas.microsoft.com/office/drawing/2014/main" id="{8DCF6162-C90D-43BF-B7E4-A7B29A161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4839" name="Rectangle 34838">
              <a:extLst>
                <a:ext uri="{FF2B5EF4-FFF2-40B4-BE49-F238E27FC236}">
                  <a16:creationId xmlns:a16="http://schemas.microsoft.com/office/drawing/2014/main" id="{A6895F9A-4951-41A7-988E-E4426D51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840" name="Oval 34839">
              <a:extLst>
                <a:ext uri="{FF2B5EF4-FFF2-40B4-BE49-F238E27FC236}">
                  <a16:creationId xmlns:a16="http://schemas.microsoft.com/office/drawing/2014/main" id="{973CCBF7-E635-45F0-9262-B1378FEC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41" name="Oval 34840">
              <a:extLst>
                <a:ext uri="{FF2B5EF4-FFF2-40B4-BE49-F238E27FC236}">
                  <a16:creationId xmlns:a16="http://schemas.microsoft.com/office/drawing/2014/main" id="{A95F2453-17DE-4864-ADA2-6D234F95C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42" name="Oval 34841">
              <a:extLst>
                <a:ext uri="{FF2B5EF4-FFF2-40B4-BE49-F238E27FC236}">
                  <a16:creationId xmlns:a16="http://schemas.microsoft.com/office/drawing/2014/main" id="{044DD539-16E2-48D1-9557-24281434B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43" name="Oval 34842">
              <a:extLst>
                <a:ext uri="{FF2B5EF4-FFF2-40B4-BE49-F238E27FC236}">
                  <a16:creationId xmlns:a16="http://schemas.microsoft.com/office/drawing/2014/main" id="{025EA950-BF18-4722-B2FD-04D357983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44" name="Oval 34843">
              <a:extLst>
                <a:ext uri="{FF2B5EF4-FFF2-40B4-BE49-F238E27FC236}">
                  <a16:creationId xmlns:a16="http://schemas.microsoft.com/office/drawing/2014/main" id="{7E71AB5E-77FB-4315-8B22-845D24C70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45" name="Oval 34844">
              <a:extLst>
                <a:ext uri="{FF2B5EF4-FFF2-40B4-BE49-F238E27FC236}">
                  <a16:creationId xmlns:a16="http://schemas.microsoft.com/office/drawing/2014/main" id="{27ED4165-1756-4A80-90B1-FFF8AD7F2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46" name="Freeform 5">
              <a:extLst>
                <a:ext uri="{FF2B5EF4-FFF2-40B4-BE49-F238E27FC236}">
                  <a16:creationId xmlns:a16="http://schemas.microsoft.com/office/drawing/2014/main" id="{0C1FF9ED-0EB6-4CEF-83F7-B579129778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848" name="Rectangle 34847">
            <a:extLst>
              <a:ext uri="{FF2B5EF4-FFF2-40B4-BE49-F238E27FC236}">
                <a16:creationId xmlns:a16="http://schemas.microsoft.com/office/drawing/2014/main" id="{3F4860A4-6A75-4E92-905D-FA03EEDB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79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18" name="Rubrik 1"/>
          <p:cNvSpPr>
            <a:spLocks noGrp="1"/>
          </p:cNvSpPr>
          <p:nvPr>
            <p:ph type="title"/>
          </p:nvPr>
        </p:nvSpPr>
        <p:spPr>
          <a:xfrm>
            <a:off x="6146389" y="645528"/>
            <a:ext cx="2536723" cy="3281957"/>
          </a:xfrm>
        </p:spPr>
        <p:txBody>
          <a:bodyPr vert="horz" lIns="91440" tIns="45720" rIns="91440" bIns="45720" rtlCol="0" anchor="b">
            <a:normAutofit/>
          </a:bodyPr>
          <a:lstStyle/>
          <a:p>
            <a:r>
              <a:rPr lang="en-US" sz="3800" b="0" i="0" kern="1200" dirty="0">
                <a:solidFill>
                  <a:schemeClr val="bg2"/>
                </a:solidFill>
                <a:latin typeface="+mj-lt"/>
                <a:ea typeface="+mj-ea"/>
                <a:cs typeface="+mj-cs"/>
              </a:rPr>
              <a:t>ADHD diagnosis</a:t>
            </a:r>
          </a:p>
        </p:txBody>
      </p:sp>
      <p:pic>
        <p:nvPicPr>
          <p:cNvPr id="4" name="Picture 3" descr="A close-up of a brain&#10;&#10;Description automatically generated">
            <a:extLst>
              <a:ext uri="{FF2B5EF4-FFF2-40B4-BE49-F238E27FC236}">
                <a16:creationId xmlns:a16="http://schemas.microsoft.com/office/drawing/2014/main" id="{8BC25463-86C4-42B3-8331-770948E2F9F1}"/>
              </a:ext>
            </a:extLst>
          </p:cNvPr>
          <p:cNvPicPr>
            <a:picLocks noChangeAspect="1"/>
          </p:cNvPicPr>
          <p:nvPr/>
        </p:nvPicPr>
        <p:blipFill>
          <a:blip r:embed="rId4"/>
          <a:stretch>
            <a:fillRect/>
          </a:stretch>
        </p:blipFill>
        <p:spPr>
          <a:xfrm>
            <a:off x="832322" y="1401240"/>
            <a:ext cx="4853180" cy="4052404"/>
          </a:xfrm>
          <a:prstGeom prst="roundRect">
            <a:avLst>
              <a:gd name="adj" fmla="val 1858"/>
            </a:avLst>
          </a:prstGeom>
          <a:effectLst>
            <a:outerShdw blurRad="50800" dist="50800" dir="5400000" algn="tl" rotWithShape="0">
              <a:srgbClr val="000000">
                <a:alpha val="43000"/>
              </a:srgbClr>
            </a:outerShdw>
          </a:effectLst>
        </p:spPr>
      </p:pic>
      <p:sp>
        <p:nvSpPr>
          <p:cNvPr id="2" name="Rectangle 1">
            <a:extLst>
              <a:ext uri="{FF2B5EF4-FFF2-40B4-BE49-F238E27FC236}">
                <a16:creationId xmlns:a16="http://schemas.microsoft.com/office/drawing/2014/main" id="{6251C980-D101-0D46-549D-03A8529A166A}"/>
              </a:ext>
            </a:extLst>
          </p:cNvPr>
          <p:cNvSpPr/>
          <p:nvPr/>
        </p:nvSpPr>
        <p:spPr>
          <a:xfrm>
            <a:off x="7960" y="6404130"/>
            <a:ext cx="1249015" cy="449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with yellow letters&#10;&#10;Description automatically generated">
            <a:extLst>
              <a:ext uri="{FF2B5EF4-FFF2-40B4-BE49-F238E27FC236}">
                <a16:creationId xmlns:a16="http://schemas.microsoft.com/office/drawing/2014/main" id="{086E549D-D4A5-8890-704D-D17457B87032}"/>
              </a:ext>
            </a:extLst>
          </p:cNvPr>
          <p:cNvPicPr>
            <a:picLocks noChangeAspect="1"/>
          </p:cNvPicPr>
          <p:nvPr/>
        </p:nvPicPr>
        <p:blipFill>
          <a:blip r:embed="rId5"/>
          <a:stretch>
            <a:fillRect/>
          </a:stretch>
        </p:blipFill>
        <p:spPr>
          <a:xfrm>
            <a:off x="8315871" y="6385104"/>
            <a:ext cx="510875" cy="470735"/>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23115</TotalTime>
  <Words>2700</Words>
  <Application>Microsoft Macintosh PowerPoint</Application>
  <PresentationFormat>On-screen Show (4:3)</PresentationFormat>
  <Paragraphs>323</Paragraphs>
  <Slides>32</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 Bold</vt:lpstr>
      <vt:lpstr>Calibri</vt:lpstr>
      <vt:lpstr>Century Gothic</vt:lpstr>
      <vt:lpstr>Open Sans</vt:lpstr>
      <vt:lpstr>Raleway Medium</vt:lpstr>
      <vt:lpstr>Verdana</vt:lpstr>
      <vt:lpstr>Wingdings</vt:lpstr>
      <vt:lpstr>Wingdings 3</vt:lpstr>
      <vt:lpstr>Ion Boardroom</vt:lpstr>
      <vt:lpstr>PowerPoint Presentation</vt:lpstr>
      <vt:lpstr>PowerPoint Presentation</vt:lpstr>
      <vt:lpstr>10 myths about ADHD </vt:lpstr>
      <vt:lpstr>WHAT is ADHD?</vt:lpstr>
      <vt:lpstr>There are 3 presentations of ADHD</vt:lpstr>
      <vt:lpstr>Conditions that often coexist with ADHD</vt:lpstr>
      <vt:lpstr>How prevalent is ADHD  in the United States?</vt:lpstr>
      <vt:lpstr>How common is ADHD globally?</vt:lpstr>
      <vt:lpstr>ADHD diagnosis</vt:lpstr>
      <vt:lpstr>Where can I go to find out?</vt:lpstr>
      <vt:lpstr>Clinical guidelines for diagnosis of ADHD </vt:lpstr>
      <vt:lpstr>The importance  of the clinical interview  for diagnosing ADHD</vt:lpstr>
      <vt:lpstr>ADHD signs</vt:lpstr>
      <vt:lpstr>Where does ADHD show up?</vt:lpstr>
      <vt:lpstr>Where and how might ADHD  show up in children?</vt:lpstr>
      <vt:lpstr>Where and how might ADHD show up in adults?</vt:lpstr>
      <vt:lpstr>What gets in the way?</vt:lpstr>
      <vt:lpstr>The 6 Executive Functions Model</vt:lpstr>
      <vt:lpstr>So, what can you do?</vt:lpstr>
      <vt:lpstr>Treatment may include:</vt:lpstr>
      <vt:lpstr>Self-care suggestions</vt:lpstr>
      <vt:lpstr>Create strategies for success</vt:lpstr>
      <vt:lpstr>Positive ADHD characteristics </vt:lpstr>
      <vt:lpstr>Famous People with ADHD</vt:lpstr>
      <vt:lpstr>Some Famous ADHD faces…</vt:lpstr>
      <vt:lpstr>What is the next step?</vt:lpstr>
      <vt:lpstr>Resources you can use</vt:lpstr>
      <vt:lpstr>… you knew you could not fail?</vt:lpstr>
      <vt:lpstr>You can learn life skills and  ADHD management strategies through working with an ADHD Coach </vt:lpstr>
      <vt:lpstr>Resources to learn more about ADHD</vt:lpstr>
      <vt:lpstr>Thank you for your attention!</vt:lpstr>
      <vt:lpstr>Being Successful</vt:lpstr>
    </vt:vector>
  </TitlesOfParts>
  <Company>Strength2Grow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Chris Bysell Hamrin</dc:creator>
  <cp:lastModifiedBy>Jill Linkoff</cp:lastModifiedBy>
  <cp:revision>503</cp:revision>
  <cp:lastPrinted>2013-08-11T08:21:09Z</cp:lastPrinted>
  <dcterms:created xsi:type="dcterms:W3CDTF">2013-07-18T22:23:25Z</dcterms:created>
  <dcterms:modified xsi:type="dcterms:W3CDTF">2024-09-27T20:25:14Z</dcterms:modified>
</cp:coreProperties>
</file>